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Nunito"/>
      <p:regular r:id="rId35"/>
      <p:bold r:id="rId36"/>
      <p:italic r:id="rId37"/>
      <p:boldItalic r:id="rId38"/>
    </p:embeddedFont>
    <p:embeddedFont>
      <p:font typeface="Maven Pro"/>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22A4422-F6BB-49C7-B514-BED16CEC8AB8}">
  <a:tblStyle styleId="{E22A4422-F6BB-49C7-B514-BED16CEC8AB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avenPro-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Nunito-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Nunito-italic.fntdata"/><Relationship Id="rId14" Type="http://schemas.openxmlformats.org/officeDocument/2006/relationships/slide" Target="slides/slide8.xml"/><Relationship Id="rId36" Type="http://schemas.openxmlformats.org/officeDocument/2006/relationships/font" Target="fonts/Nunito-bold.fntdata"/><Relationship Id="rId17" Type="http://schemas.openxmlformats.org/officeDocument/2006/relationships/slide" Target="slides/slide11.xml"/><Relationship Id="rId39" Type="http://schemas.openxmlformats.org/officeDocument/2006/relationships/font" Target="fonts/MavenPro-regular.fntdata"/><Relationship Id="rId16" Type="http://schemas.openxmlformats.org/officeDocument/2006/relationships/slide" Target="slides/slide10.xml"/><Relationship Id="rId38" Type="http://schemas.openxmlformats.org/officeDocument/2006/relationships/font" Target="fonts/Nunit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Slide 1 - Introduction: Good afternoon Mr Jones, Mr Smith, thank you for taking time out for the presentation today with Synergy Solutions. We are very excited to present to you our solutions to your problems, which we are confident will exceed your expectations.</a:t>
            </a:r>
            <a:endParaRPr sz="1200">
              <a:solidFill>
                <a:schemeClr val="dk1"/>
              </a:solidFill>
            </a:endParaRPr>
          </a:p>
          <a:p>
            <a:pPr indent="0" lvl="0" marL="0" rtl="0" algn="l">
              <a:lnSpc>
                <a:spcPct val="107916"/>
              </a:lnSpc>
              <a:spcBef>
                <a:spcPts val="0"/>
              </a:spcBef>
              <a:spcAft>
                <a:spcPts val="800"/>
              </a:spcAft>
              <a:buClr>
                <a:schemeClr val="dk1"/>
              </a:buClr>
              <a:buSzPts val="1100"/>
              <a:buFont typeface="Arial"/>
              <a:buNone/>
            </a:pPr>
            <a:r>
              <a:rPr lang="en-GB" sz="1200">
                <a:solidFill>
                  <a:schemeClr val="dk1"/>
                </a:solidFill>
              </a:rPr>
              <a:t>Are there any questions you would like to ask before we start ? You will also have the opportunity to ask any questions that you may have at the end.</a:t>
            </a:r>
            <a:endParaRPr sz="1200">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0e9155e1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0e9155e1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Things that need to be mentioned.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0e9155e147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0e9155e147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0e9155e147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0e9155e147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The information and details about the animals such as what they like to eating habitat etc need to also be stored on the rms.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All documents should be stored in alphabetical order with the surname as the primary name used.</a:t>
            </a:r>
            <a:endParaRPr sz="1200">
              <a:solidFill>
                <a:schemeClr val="dk1"/>
              </a:solidFill>
            </a:endParaRPr>
          </a:p>
          <a:p>
            <a:pPr indent="0" lvl="0" marL="0" rtl="0" algn="l">
              <a:lnSpc>
                <a:spcPct val="115000"/>
              </a:lnSpc>
              <a:spcBef>
                <a:spcPts val="0"/>
              </a:spcBef>
              <a:spcAft>
                <a:spcPts val="0"/>
              </a:spcAft>
              <a:buNone/>
            </a:pPr>
            <a:r>
              <a:rPr lang="en-GB" sz="1200">
                <a:solidFill>
                  <a:schemeClr val="dk1"/>
                </a:solidFill>
              </a:rPr>
              <a:t>The signage needs to be updated yearly so should be easy to update.</a:t>
            </a:r>
            <a:endParaRPr sz="1200">
              <a:solidFill>
                <a:schemeClr val="dk1"/>
              </a:solidFill>
            </a:endParaRPr>
          </a:p>
          <a:p>
            <a:pPr indent="0" lvl="0" marL="0" rtl="0" algn="l">
              <a:lnSpc>
                <a:spcPct val="115000"/>
              </a:lnSpc>
              <a:spcBef>
                <a:spcPts val="0"/>
              </a:spcBef>
              <a:spcAft>
                <a:spcPts val="0"/>
              </a:spcAft>
              <a:buNone/>
            </a:pPr>
            <a:r>
              <a:rPr lang="en-GB" sz="1200">
                <a:solidFill>
                  <a:schemeClr val="dk1"/>
                </a:solidFill>
              </a:rPr>
              <a:t>The RMS should have the option to filter sponsors by how long they have left on their sponsor and when they need to renew it.</a:t>
            </a:r>
            <a:endParaRPr sz="1200">
              <a:solidFill>
                <a:schemeClr val="dk1"/>
              </a:solidFill>
            </a:endParaRPr>
          </a:p>
          <a:p>
            <a:pPr indent="0" lvl="0" marL="0" rtl="0" algn="l">
              <a:lnSpc>
                <a:spcPct val="115000"/>
              </a:lnSpc>
              <a:spcBef>
                <a:spcPts val="0"/>
              </a:spcBef>
              <a:spcAft>
                <a:spcPts val="0"/>
              </a:spcAft>
              <a:buNone/>
            </a:pPr>
            <a:r>
              <a:rPr lang="en-GB" sz="1200">
                <a:solidFill>
                  <a:schemeClr val="dk1"/>
                </a:solidFill>
              </a:rPr>
              <a:t>The designs for the new signage need to be able to be store on the RMS and updated through there.</a:t>
            </a:r>
            <a:endParaRPr sz="1200">
              <a:solidFill>
                <a:schemeClr val="dk1"/>
              </a:solidFill>
            </a:endParaRPr>
          </a:p>
          <a:p>
            <a:pPr indent="0" lvl="0" marL="0" rtl="0" algn="l">
              <a:lnSpc>
                <a:spcPct val="107916"/>
              </a:lnSpc>
              <a:spcBef>
                <a:spcPts val="0"/>
              </a:spcBef>
              <a:spcAft>
                <a:spcPts val="0"/>
              </a:spcAft>
              <a:buNone/>
            </a:pPr>
            <a:r>
              <a:rPr lang="en-GB" sz="1200">
                <a:solidFill>
                  <a:schemeClr val="dk1"/>
                </a:solidFill>
              </a:rPr>
              <a:t>For documents such as the signage you should be able to store drafts, share and make dynamic changes.</a:t>
            </a:r>
            <a:endParaRPr sz="1200">
              <a:solidFill>
                <a:schemeClr val="dk1"/>
              </a:solidFill>
            </a:endParaRPr>
          </a:p>
          <a:p>
            <a:pPr indent="0" lvl="0" marL="0" rtl="0" algn="l">
              <a:lnSpc>
                <a:spcPct val="115000"/>
              </a:lnSpc>
              <a:spcBef>
                <a:spcPts val="800"/>
              </a:spcBef>
              <a:spcAft>
                <a:spcPts val="0"/>
              </a:spcAft>
              <a:buClr>
                <a:schemeClr val="dk1"/>
              </a:buClr>
              <a:buSzPts val="1100"/>
              <a:buFont typeface="Arial"/>
              <a:buNone/>
            </a:pPr>
            <a:r>
              <a:rPr lang="en-GB" sz="1200">
                <a:solidFill>
                  <a:schemeClr val="dk1"/>
                </a:solidFill>
              </a:rPr>
              <a:t>ID number.</a:t>
            </a:r>
            <a:endParaRPr sz="12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0e9155e147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0e9155e147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Requirements met:</a:t>
            </a:r>
            <a:endParaRPr/>
          </a:p>
          <a:p>
            <a:pPr indent="-304800" lvl="0" marL="457200" rtl="0" algn="l">
              <a:lnSpc>
                <a:spcPct val="115000"/>
              </a:lnSpc>
              <a:spcBef>
                <a:spcPts val="0"/>
              </a:spcBef>
              <a:spcAft>
                <a:spcPts val="0"/>
              </a:spcAft>
              <a:buClr>
                <a:schemeClr val="dk1"/>
              </a:buClr>
              <a:buSzPts val="1200"/>
              <a:buChar char="●"/>
            </a:pPr>
            <a:r>
              <a:rPr lang="en-GB" sz="1200">
                <a:solidFill>
                  <a:schemeClr val="dk1"/>
                </a:solidFill>
              </a:rPr>
              <a:t>Sponsors' data needs to be stored on the RMS in addition they need to be easily accessible.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GB" sz="1200">
                <a:solidFill>
                  <a:schemeClr val="dk1"/>
                </a:solidFill>
              </a:rPr>
              <a:t>All documents should be stored in alphabetical order with the surname as the primary name used.</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GB" sz="1200">
                <a:solidFill>
                  <a:schemeClr val="dk1"/>
                </a:solidFill>
              </a:rPr>
              <a:t>The RMS needs to hold all the details about the customer such as personal and sensitive data such as contact details bank details.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GB" sz="1200">
                <a:solidFill>
                  <a:schemeClr val="dk1"/>
                </a:solidFill>
              </a:rPr>
              <a:t>The RMS should have the option to filter sponsors by how long they have left on their sponsor and when they need to renew it.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GB" sz="1200">
                <a:solidFill>
                  <a:schemeClr val="dk1"/>
                </a:solidFill>
              </a:rPr>
              <a:t>The RMS should have a search bar to search for animals,sponsors and other documents.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GB" sz="1200">
                <a:solidFill>
                  <a:schemeClr val="dk1"/>
                </a:solidFill>
              </a:rPr>
              <a:t>Every document should be given a number relating to their sector such as memberships should be given a membership ID number.</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GB" sz="1200">
                <a:solidFill>
                  <a:schemeClr val="dk1"/>
                </a:solidFill>
              </a:rPr>
              <a:t>If a sponsor becomes a sponsor via a website or other methods their data should automatically be added to the RMS.</a:t>
            </a:r>
            <a:endParaRPr sz="1200">
              <a:solidFill>
                <a:schemeClr val="dk1"/>
              </a:solidFill>
            </a:endParaRPr>
          </a:p>
          <a:p>
            <a:pPr indent="-304800" lvl="0" marL="457200" rtl="0" algn="l">
              <a:lnSpc>
                <a:spcPct val="107916"/>
              </a:lnSpc>
              <a:spcBef>
                <a:spcPts val="0"/>
              </a:spcBef>
              <a:spcAft>
                <a:spcPts val="0"/>
              </a:spcAft>
              <a:buClr>
                <a:schemeClr val="dk1"/>
              </a:buClr>
              <a:buSzPts val="1200"/>
              <a:buChar char="●"/>
            </a:pPr>
            <a:r>
              <a:rPr lang="en-GB" sz="1200">
                <a:solidFill>
                  <a:schemeClr val="dk1"/>
                </a:solidFill>
              </a:rPr>
              <a:t>The sponsors should fill out their own forms electronically primarily with the option of doing it by paper and these documents should be directly added once the customer fills out each of their required details.</a:t>
            </a:r>
            <a:endParaRPr sz="12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0e9155e14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0e9155e14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There are many membership types a few to </a:t>
            </a:r>
            <a:r>
              <a:rPr lang="en-GB"/>
              <a:t>remember</a:t>
            </a:r>
            <a:r>
              <a:rPr lang="en-GB"/>
              <a:t> is </a:t>
            </a:r>
            <a:r>
              <a:rPr lang="en-GB"/>
              <a:t>adult,</a:t>
            </a:r>
            <a:r>
              <a:rPr lang="en-GB"/>
              <a:t> child and joined membership.</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0eaa88a498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0eaa88a498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a:t>
            </a:r>
            <a:r>
              <a:rPr lang="en-GB"/>
              <a:t> key features will entail</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d1ad7cb79f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d1ad7cb79f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d1b1e7b6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d1b1e7b6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0e9155e147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0e9155e147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My account section colour scheme needs to be changed (colour clashes)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d1ad7cb79f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d1ad7cb79f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0c2ec7885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0c2ec7885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0b1013d8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0b1013d8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0b1013d84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0b1013d84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dk1"/>
                </a:solidFill>
                <a:highlight>
                  <a:srgbClr val="FFFFFF"/>
                </a:highlight>
              </a:rPr>
              <a:t>Thank you lisa, my name joel i am also with the </a:t>
            </a:r>
            <a:r>
              <a:rPr lang="en-GB" sz="1300">
                <a:solidFill>
                  <a:schemeClr val="dk1"/>
                </a:solidFill>
                <a:highlight>
                  <a:srgbClr val="FFFFFF"/>
                </a:highlight>
              </a:rPr>
              <a:t>kiosk</a:t>
            </a:r>
            <a:r>
              <a:rPr lang="en-GB" sz="1300">
                <a:solidFill>
                  <a:schemeClr val="dk1"/>
                </a:solidFill>
                <a:highlight>
                  <a:srgbClr val="FFFFFF"/>
                </a:highlight>
              </a:rPr>
              <a:t> team and i will be introducing the mobile app and its 7 main features</a:t>
            </a:r>
            <a:endParaRPr sz="1300">
              <a:solidFill>
                <a:schemeClr val="dk1"/>
              </a:solidFill>
              <a:highlight>
                <a:srgbClr val="FFFFFF"/>
              </a:highlight>
            </a:endParaRPr>
          </a:p>
          <a:p>
            <a:pPr indent="0" lvl="0" marL="0" rtl="0" algn="l">
              <a:spcBef>
                <a:spcPts val="0"/>
              </a:spcBef>
              <a:spcAft>
                <a:spcPts val="0"/>
              </a:spcAft>
              <a:buNone/>
            </a:pPr>
            <a:r>
              <a:t/>
            </a:r>
            <a:endParaRPr sz="1300">
              <a:solidFill>
                <a:schemeClr val="dk1"/>
              </a:solidFill>
              <a:highlight>
                <a:srgbClr val="FFFFFF"/>
              </a:highlight>
            </a:endParaRPr>
          </a:p>
          <a:p>
            <a:pPr indent="0" lvl="0" marL="0" rtl="0" algn="l">
              <a:spcBef>
                <a:spcPts val="0"/>
              </a:spcBef>
              <a:spcAft>
                <a:spcPts val="0"/>
              </a:spcAft>
              <a:buNone/>
            </a:pPr>
            <a:r>
              <a:rPr b="1" lang="en-GB" sz="1300">
                <a:solidFill>
                  <a:schemeClr val="dk1"/>
                </a:solidFill>
                <a:highlight>
                  <a:srgbClr val="FFFFFF"/>
                </a:highlight>
              </a:rPr>
              <a:t>Our first and most important feature is the ability to buy tickets on the mobile app</a:t>
            </a:r>
            <a:r>
              <a:rPr lang="en-GB" sz="1300">
                <a:solidFill>
                  <a:schemeClr val="dk1"/>
                </a:solidFill>
                <a:highlight>
                  <a:srgbClr val="FFFFFF"/>
                </a:highlight>
              </a:rPr>
              <a:t>.</a:t>
            </a:r>
            <a:endParaRPr sz="1300">
              <a:solidFill>
                <a:schemeClr val="dk1"/>
              </a:solidFill>
              <a:highlight>
                <a:srgbClr val="FFFFFF"/>
              </a:highlight>
            </a:endParaRPr>
          </a:p>
          <a:p>
            <a:pPr indent="0" lvl="0" marL="0" rtl="0" algn="l">
              <a:spcBef>
                <a:spcPts val="0"/>
              </a:spcBef>
              <a:spcAft>
                <a:spcPts val="0"/>
              </a:spcAft>
              <a:buNone/>
            </a:pPr>
            <a:r>
              <a:t/>
            </a:r>
            <a:endParaRPr sz="1300">
              <a:solidFill>
                <a:schemeClr val="dk1"/>
              </a:solidFill>
              <a:highlight>
                <a:srgbClr val="FFFFFF"/>
              </a:highlight>
            </a:endParaRPr>
          </a:p>
          <a:p>
            <a:pPr indent="0" lvl="0" marL="0" rtl="0" algn="l">
              <a:spcBef>
                <a:spcPts val="0"/>
              </a:spcBef>
              <a:spcAft>
                <a:spcPts val="0"/>
              </a:spcAft>
              <a:buNone/>
            </a:pPr>
            <a:r>
              <a:rPr b="1" lang="en-GB" sz="1300">
                <a:solidFill>
                  <a:schemeClr val="dk1"/>
                </a:solidFill>
                <a:highlight>
                  <a:srgbClr val="FFFFFF"/>
                </a:highlight>
              </a:rPr>
              <a:t>Membership details</a:t>
            </a:r>
            <a:r>
              <a:rPr lang="en-GB" sz="1300">
                <a:solidFill>
                  <a:schemeClr val="dk1"/>
                </a:solidFill>
                <a:highlight>
                  <a:srgbClr val="FFFFFF"/>
                </a:highlight>
              </a:rPr>
              <a:t>- Our membership feature informs visitors of their current membership plans, it allows the each member to view their membership expiry and personal details they’ve given to the zoo</a:t>
            </a:r>
            <a:endParaRPr sz="13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b="1" lang="en-GB" sz="1300">
                <a:solidFill>
                  <a:schemeClr val="dk1"/>
                </a:solidFill>
                <a:highlight>
                  <a:srgbClr val="FFFFFF"/>
                </a:highlight>
              </a:rPr>
              <a:t>Animal info </a:t>
            </a:r>
            <a:r>
              <a:rPr lang="en-GB" sz="1300">
                <a:solidFill>
                  <a:schemeClr val="dk1"/>
                </a:solidFill>
                <a:highlight>
                  <a:srgbClr val="FFFFFF"/>
                </a:highlight>
              </a:rPr>
              <a:t>- The animal info feature gives biographies for all the animals at the zoo.</a:t>
            </a:r>
            <a:endParaRPr sz="1300">
              <a:solidFill>
                <a:schemeClr val="dk1"/>
              </a:solidFill>
              <a:highlight>
                <a:srgbClr val="FFFFFF"/>
              </a:highlight>
            </a:endParaRPr>
          </a:p>
          <a:p>
            <a:pPr indent="0" lvl="0" marL="0" rtl="0" algn="l">
              <a:spcBef>
                <a:spcPts val="0"/>
              </a:spcBef>
              <a:spcAft>
                <a:spcPts val="0"/>
              </a:spcAft>
              <a:buNone/>
            </a:pPr>
            <a:r>
              <a:rPr b="1" lang="en-GB" sz="1300">
                <a:solidFill>
                  <a:schemeClr val="dk1"/>
                </a:solidFill>
                <a:highlight>
                  <a:srgbClr val="FFFFFF"/>
                </a:highlight>
              </a:rPr>
              <a:t>Pre order </a:t>
            </a:r>
            <a:r>
              <a:rPr b="1" lang="en-GB" sz="1300">
                <a:solidFill>
                  <a:schemeClr val="dk1"/>
                </a:solidFill>
                <a:highlight>
                  <a:srgbClr val="FFFFFF"/>
                </a:highlight>
              </a:rPr>
              <a:t>merchandise </a:t>
            </a:r>
            <a:r>
              <a:rPr lang="en-GB" sz="1300">
                <a:solidFill>
                  <a:schemeClr val="dk1"/>
                </a:solidFill>
                <a:highlight>
                  <a:srgbClr val="FFFFFF"/>
                </a:highlight>
              </a:rPr>
              <a:t>- This e-shop feature allows customers to buy zoo merchandise that can be collected on their next visit to the zoo.  </a:t>
            </a:r>
            <a:endParaRPr sz="1300">
              <a:solidFill>
                <a:schemeClr val="dk1"/>
              </a:solidFill>
              <a:highlight>
                <a:srgbClr val="FFFFFF"/>
              </a:highlight>
            </a:endParaRPr>
          </a:p>
          <a:p>
            <a:pPr indent="0" lvl="0" marL="0" rtl="0" algn="l">
              <a:spcBef>
                <a:spcPts val="0"/>
              </a:spcBef>
              <a:spcAft>
                <a:spcPts val="0"/>
              </a:spcAft>
              <a:buNone/>
            </a:pPr>
            <a:r>
              <a:rPr b="1" lang="en-GB" sz="1300">
                <a:solidFill>
                  <a:schemeClr val="dk1"/>
                </a:solidFill>
                <a:highlight>
                  <a:srgbClr val="FFFFFF"/>
                </a:highlight>
              </a:rPr>
              <a:t>Sponsors</a:t>
            </a:r>
            <a:r>
              <a:rPr lang="en-GB" sz="1300">
                <a:solidFill>
                  <a:schemeClr val="dk1"/>
                </a:solidFill>
                <a:highlight>
                  <a:srgbClr val="FFFFFF"/>
                </a:highlight>
              </a:rPr>
              <a:t> - Gives customers a rundown of the sponsors to the zoo, and what animals they sponsor</a:t>
            </a:r>
            <a:endParaRPr sz="1300">
              <a:solidFill>
                <a:schemeClr val="dk1"/>
              </a:solidFill>
            </a:endParaRPr>
          </a:p>
          <a:p>
            <a:pPr indent="0" lvl="0" marL="0" rtl="0" algn="l">
              <a:spcBef>
                <a:spcPts val="0"/>
              </a:spcBef>
              <a:spcAft>
                <a:spcPts val="0"/>
              </a:spcAft>
              <a:buClr>
                <a:schemeClr val="dk1"/>
              </a:buClr>
              <a:buSzPts val="1100"/>
              <a:buFont typeface="Arial"/>
              <a:buNone/>
            </a:pPr>
            <a:r>
              <a:rPr b="1" lang="en-GB" sz="1300">
                <a:solidFill>
                  <a:schemeClr val="dk1"/>
                </a:solidFill>
              </a:rPr>
              <a:t>Location GPS</a:t>
            </a:r>
            <a:r>
              <a:rPr lang="en-GB" sz="1300">
                <a:solidFill>
                  <a:schemeClr val="dk1"/>
                </a:solidFill>
              </a:rPr>
              <a:t> - </a:t>
            </a:r>
            <a:r>
              <a:rPr lang="en-GB" sz="1300">
                <a:solidFill>
                  <a:schemeClr val="dk1"/>
                </a:solidFill>
                <a:highlight>
                  <a:srgbClr val="FFFFFF"/>
                </a:highlight>
              </a:rPr>
              <a:t> interactive maps allow guests to see their exact location and navigate easily around the zoo, also assists visitors with choosing the fastest and the most accessible routes around the zoo</a:t>
            </a:r>
            <a:endParaRPr sz="1300">
              <a:solidFill>
                <a:schemeClr val="dk1"/>
              </a:solidFill>
              <a:highlight>
                <a:srgbClr val="FFFFFF"/>
              </a:highlight>
            </a:endParaRPr>
          </a:p>
          <a:p>
            <a:pPr indent="0" lvl="0" marL="0" rtl="0" algn="l">
              <a:spcBef>
                <a:spcPts val="0"/>
              </a:spcBef>
              <a:spcAft>
                <a:spcPts val="0"/>
              </a:spcAft>
              <a:buNone/>
            </a:pPr>
            <a:r>
              <a:rPr b="1" lang="en-GB" sz="1300">
                <a:solidFill>
                  <a:schemeClr val="dk1"/>
                </a:solidFill>
              </a:rPr>
              <a:t>Games </a:t>
            </a:r>
            <a:r>
              <a:rPr lang="en-GB" sz="1300">
                <a:solidFill>
                  <a:schemeClr val="dk1"/>
                </a:solidFill>
              </a:rPr>
              <a:t>- We have multiple animal-oriented ideas, our main currently being a qr code scavenger hunt that interacts with the whole zoo.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GB" sz="1300">
                <a:solidFill>
                  <a:schemeClr val="dk1"/>
                </a:solidFill>
              </a:rPr>
              <a:t>If there are any features you may want us to include that haven’t been mentioned already, we can apply them to the mobile app in future talks</a:t>
            </a:r>
            <a:endParaRPr sz="13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d1ad7cb79f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d1ad7cb79f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is a 3d model prototype for our </a:t>
            </a:r>
            <a:r>
              <a:rPr lang="en-GB"/>
              <a:t>kiosk</a:t>
            </a:r>
            <a:r>
              <a:rPr lang="en-GB"/>
              <a:t> building.</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GB">
                <a:solidFill>
                  <a:schemeClr val="dk1"/>
                </a:solidFill>
              </a:rPr>
              <a:t>Thank you I will not passs it onto my colleague Madlina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0e8762565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0e8762565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0e8762565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0e8762565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0e8762565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0e8762565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d1ad7cb79f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d1ad7cb79f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d1b1e7b64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d1b1e7b64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d1ad7cb79f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d1ad7cb79f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Conclusion: We really appreciate you taking time to join us for this presentation today. If you have any outstanding questions, please feel free to ask. * They ask questions* - Once again thank you for your time, we hope to hear from you soon about taking the next steps into developing the software products.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d1ad7cb79f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d1ad7cb79f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Hi my name is madhab. A couple a month ago matthew jones came to </a:t>
            </a:r>
            <a:r>
              <a:rPr lang="en-GB"/>
              <a:t>synergy</a:t>
            </a:r>
            <a:r>
              <a:rPr lang="en-GB"/>
              <a:t> solution with concern about the current </a:t>
            </a:r>
            <a:r>
              <a:rPr lang="en-GB"/>
              <a:t>business</a:t>
            </a:r>
            <a:r>
              <a:rPr lang="en-GB"/>
              <a:t> operation of claybrook zoo. Due to the lack of technology with in the company, claybrook zoo was </a:t>
            </a:r>
            <a:r>
              <a:rPr lang="en-GB"/>
              <a:t>missing</a:t>
            </a:r>
            <a:r>
              <a:rPr lang="en-GB"/>
              <a:t> </a:t>
            </a:r>
            <a:r>
              <a:rPr lang="en-GB"/>
              <a:t>opportunities in expanding their  out reach and were liable to damages because of their paper based system. My college Elizabeth will tell you more about the current  limitation of the  existing system</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d1ad7cb79f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d1ad7cb79f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07916"/>
              </a:lnSpc>
              <a:spcBef>
                <a:spcPts val="1200"/>
              </a:spcBef>
              <a:spcAft>
                <a:spcPts val="0"/>
              </a:spcAft>
              <a:buClr>
                <a:schemeClr val="dk1"/>
              </a:buClr>
              <a:buSzPts val="1300"/>
              <a:buFont typeface="Nunito"/>
              <a:buAutoNum type="arabicPeriod"/>
            </a:pPr>
            <a:r>
              <a:rPr lang="en-GB" sz="1300">
                <a:solidFill>
                  <a:schemeClr val="dk1"/>
                </a:solidFill>
                <a:latin typeface="Nunito"/>
                <a:ea typeface="Nunito"/>
                <a:cs typeface="Nunito"/>
                <a:sym typeface="Nunito"/>
              </a:rPr>
              <a:t>The paper documents can take up a considerably large </a:t>
            </a:r>
            <a:r>
              <a:rPr lang="en-GB" sz="1300">
                <a:solidFill>
                  <a:schemeClr val="dk1"/>
                </a:solidFill>
                <a:latin typeface="Nunito"/>
                <a:ea typeface="Nunito"/>
                <a:cs typeface="Nunito"/>
                <a:sym typeface="Nunito"/>
              </a:rPr>
              <a:t>amount of space with the quantity of it increasing day by day. With this being said, it would have to be stored close to hand so that it can be easily accessed, which again its an issue in regards to space within the business that could be used for better instances. </a:t>
            </a:r>
            <a:endParaRPr sz="1300">
              <a:solidFill>
                <a:schemeClr val="dk1"/>
              </a:solidFill>
              <a:latin typeface="Nunito"/>
              <a:ea typeface="Nunito"/>
              <a:cs typeface="Nunito"/>
              <a:sym typeface="Nunito"/>
            </a:endParaRPr>
          </a:p>
          <a:p>
            <a:pPr indent="-311150" lvl="0" marL="457200" rtl="0" algn="l">
              <a:lnSpc>
                <a:spcPct val="107916"/>
              </a:lnSpc>
              <a:spcBef>
                <a:spcPts val="0"/>
              </a:spcBef>
              <a:spcAft>
                <a:spcPts val="0"/>
              </a:spcAft>
              <a:buClr>
                <a:schemeClr val="dk1"/>
              </a:buClr>
              <a:buSzPts val="1300"/>
              <a:buFont typeface="Nunito"/>
              <a:buAutoNum type="arabicPeriod"/>
            </a:pPr>
            <a:r>
              <a:rPr lang="en-GB" sz="1300">
                <a:solidFill>
                  <a:schemeClr val="dk1"/>
                </a:solidFill>
                <a:latin typeface="Nunito"/>
                <a:ea typeface="Nunito"/>
                <a:cs typeface="Nunito"/>
                <a:sym typeface="Nunito"/>
              </a:rPr>
              <a:t>Additionally </a:t>
            </a:r>
            <a:r>
              <a:rPr lang="en-GB" sz="1300">
                <a:solidFill>
                  <a:schemeClr val="dk1"/>
                </a:solidFill>
                <a:latin typeface="Nunito"/>
                <a:ea typeface="Nunito"/>
                <a:cs typeface="Nunito"/>
                <a:sym typeface="Nunito"/>
              </a:rPr>
              <a:t>T</a:t>
            </a:r>
            <a:r>
              <a:rPr lang="en-GB" sz="1300">
                <a:solidFill>
                  <a:schemeClr val="dk1"/>
                </a:solidFill>
                <a:latin typeface="Nunito"/>
                <a:ea typeface="Nunito"/>
                <a:cs typeface="Nunito"/>
                <a:sym typeface="Nunito"/>
              </a:rPr>
              <a:t>o retrieve documents upon request takes a while as the documents have to be collected from filing cabinets. To edit the documents, it will take long and more time you’d have to write the whole thing again which means it’d have to be repeated every single time you want to make corrections </a:t>
            </a:r>
            <a:endParaRPr sz="1300">
              <a:solidFill>
                <a:schemeClr val="dk1"/>
              </a:solidFill>
              <a:latin typeface="Nunito"/>
              <a:ea typeface="Nunito"/>
              <a:cs typeface="Nunito"/>
              <a:sym typeface="Nunito"/>
            </a:endParaRPr>
          </a:p>
          <a:p>
            <a:pPr indent="-311150" lvl="0" marL="457200" rtl="0" algn="l">
              <a:lnSpc>
                <a:spcPct val="107916"/>
              </a:lnSpc>
              <a:spcBef>
                <a:spcPts val="0"/>
              </a:spcBef>
              <a:spcAft>
                <a:spcPts val="0"/>
              </a:spcAft>
              <a:buClr>
                <a:schemeClr val="dk1"/>
              </a:buClr>
              <a:buSzPts val="1300"/>
              <a:buFont typeface="Nunito"/>
              <a:buAutoNum type="arabicPeriod"/>
            </a:pPr>
            <a:r>
              <a:rPr lang="en-GB" sz="1300">
                <a:solidFill>
                  <a:schemeClr val="dk1"/>
                </a:solidFill>
                <a:latin typeface="Nunito"/>
                <a:ea typeface="Nunito"/>
                <a:cs typeface="Nunito"/>
                <a:sym typeface="Nunito"/>
              </a:rPr>
              <a:t>Paper records systems are very prone to being misplaced, lost and even as well as being stolen. This can cause high security and data protection issues with data being mishandled or in the hands of the wrong people with no permission. It can also be damaged in the sense where if there were to be an incident such as a fire or if water were to be exposed to the cabinets, the whole paper system would be ruined and there would be no way of retrieving these documents as there are generally no back ups. Additionally speaking, ink tends to wear out over time and paper gets old, therefore some information can also be interpreted wrongly or erased full stop.</a:t>
            </a:r>
            <a:endParaRPr sz="1300">
              <a:solidFill>
                <a:schemeClr val="dk1"/>
              </a:solidFill>
              <a:latin typeface="Nunito"/>
              <a:ea typeface="Nunito"/>
              <a:cs typeface="Nunito"/>
              <a:sym typeface="Nunito"/>
            </a:endParaRPr>
          </a:p>
          <a:p>
            <a:pPr indent="-311150" lvl="0" marL="457200" rtl="0" algn="l">
              <a:lnSpc>
                <a:spcPct val="107916"/>
              </a:lnSpc>
              <a:spcBef>
                <a:spcPts val="0"/>
              </a:spcBef>
              <a:spcAft>
                <a:spcPts val="0"/>
              </a:spcAft>
              <a:buClr>
                <a:schemeClr val="dk1"/>
              </a:buClr>
              <a:buSzPts val="1300"/>
              <a:buFont typeface="Nunito"/>
              <a:buAutoNum type="arabicPeriod"/>
            </a:pPr>
            <a:r>
              <a:rPr lang="en-GB" sz="1300">
                <a:solidFill>
                  <a:schemeClr val="dk1"/>
                </a:solidFill>
                <a:latin typeface="Nunito"/>
                <a:ea typeface="Nunito"/>
                <a:cs typeface="Nunito"/>
                <a:sym typeface="Nunito"/>
              </a:rPr>
              <a:t>The lack of technology within the system means poor or little to no communication between staff, customers and partners. Due to lack of technology and no social platforms available this means less outreach for more customers or sponsors, which in turn doesn’t help with the increase of revenue and exposure for the company.</a:t>
            </a:r>
            <a:endParaRPr sz="1300">
              <a:solidFill>
                <a:schemeClr val="dk1"/>
              </a:solidFill>
              <a:latin typeface="Nunito"/>
              <a:ea typeface="Nunito"/>
              <a:cs typeface="Nunito"/>
              <a:sym typeface="Nunito"/>
            </a:endParaRPr>
          </a:p>
          <a:p>
            <a:pPr indent="-311150" lvl="0" marL="457200" rtl="0" algn="l">
              <a:lnSpc>
                <a:spcPct val="107916"/>
              </a:lnSpc>
              <a:spcBef>
                <a:spcPts val="0"/>
              </a:spcBef>
              <a:spcAft>
                <a:spcPts val="0"/>
              </a:spcAft>
              <a:buClr>
                <a:schemeClr val="dk1"/>
              </a:buClr>
              <a:buSzPts val="1300"/>
              <a:buFont typeface="Nunito"/>
              <a:buAutoNum type="arabicPeriod"/>
            </a:pPr>
            <a:r>
              <a:rPr lang="en-GB" sz="1300">
                <a:solidFill>
                  <a:schemeClr val="dk1"/>
                </a:solidFill>
                <a:latin typeface="Nunito"/>
                <a:ea typeface="Nunito"/>
                <a:cs typeface="Nunito"/>
                <a:sym typeface="Nunito"/>
              </a:rPr>
              <a:t>It is not aesthetically pleasing in news age as most establishments require a social media face to boost its publicity </a:t>
            </a:r>
            <a:endParaRPr sz="1300">
              <a:solidFill>
                <a:schemeClr val="dk1"/>
              </a:solidFill>
              <a:latin typeface="Nunito"/>
              <a:ea typeface="Nunito"/>
              <a:cs typeface="Nunito"/>
              <a:sym typeface="Nunito"/>
            </a:endParaRPr>
          </a:p>
          <a:p>
            <a:pPr indent="-311150" lvl="0" marL="457200" rtl="0" algn="l">
              <a:lnSpc>
                <a:spcPct val="107916"/>
              </a:lnSpc>
              <a:spcBef>
                <a:spcPts val="0"/>
              </a:spcBef>
              <a:spcAft>
                <a:spcPts val="0"/>
              </a:spcAft>
              <a:buClr>
                <a:schemeClr val="dk1"/>
              </a:buClr>
              <a:buSzPts val="1300"/>
              <a:buFont typeface="Nunito"/>
              <a:buAutoNum type="arabicPeriod"/>
            </a:pPr>
            <a:r>
              <a:rPr lang="en-GB" sz="1300">
                <a:solidFill>
                  <a:schemeClr val="dk1"/>
                </a:solidFill>
                <a:latin typeface="Nunito"/>
                <a:ea typeface="Nunito"/>
                <a:cs typeface="Nunito"/>
                <a:sym typeface="Nunito"/>
              </a:rPr>
              <a:t>Costs for tones of papers, printers, inks, stationary, photocopier office supplies etc. also it is </a:t>
            </a:r>
            <a:endParaRPr sz="1300">
              <a:solidFill>
                <a:schemeClr val="dk1"/>
              </a:solidFill>
              <a:latin typeface="Nunito"/>
              <a:ea typeface="Nunito"/>
              <a:cs typeface="Nunito"/>
              <a:sym typeface="Nunito"/>
            </a:endParaRPr>
          </a:p>
          <a:p>
            <a:pPr indent="0" lvl="0" marL="0" rtl="0" algn="l">
              <a:lnSpc>
                <a:spcPct val="107916"/>
              </a:lnSpc>
              <a:spcBef>
                <a:spcPts val="1200"/>
              </a:spcBef>
              <a:spcAft>
                <a:spcPts val="1200"/>
              </a:spcAft>
              <a:buClr>
                <a:schemeClr val="dk1"/>
              </a:buClr>
              <a:buSzPts val="1100"/>
              <a:buFont typeface="Arial"/>
              <a:buNone/>
            </a:pPr>
            <a:r>
              <a:rPr lang="en-GB" sz="1300">
                <a:solidFill>
                  <a:schemeClr val="dk1"/>
                </a:solidFill>
                <a:latin typeface="Nunito"/>
                <a:ea typeface="Nunito"/>
                <a:cs typeface="Nunito"/>
                <a:sym typeface="Nunito"/>
              </a:rPr>
              <a:t>Environmentally damaging in the sense that using more paper is bad for the environment and it won’t help much to boost the company’s green credentials. As in todays day and age many of todays employees, customers or even partners want to work for businesses that provide sustainability </a:t>
            </a:r>
            <a:endParaRPr sz="1300">
              <a:solidFill>
                <a:schemeClr val="dk1"/>
              </a:solidFill>
              <a:latin typeface="Nunito"/>
              <a:ea typeface="Nunito"/>
              <a:cs typeface="Nunito"/>
              <a:sym typeface="Nuni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d1ad7cb79f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d1ad7cb79f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For the objectives we as a team achieved this by taking on feedback from various groups that charter not only those who work within the zoo but those who also attend the zoo, who would like to attend and those who attend other establishments similar to the zoo. This goes without saying the demands we have to meet up to mesh with those of the key stakeholders and knowledge of our software team to provide the best software solution there is possible for Claybrook zoo.</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d1ad7cb79f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d1ad7cb79f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These are the key findings we gathered from current visitors at claybrook zoo via the questionnaire that we believe should be </a:t>
            </a:r>
            <a:r>
              <a:rPr lang="en-GB"/>
              <a:t>incorporated</a:t>
            </a:r>
            <a:r>
              <a:rPr lang="en-GB"/>
              <a:t> to the new system </a:t>
            </a:r>
            <a:endParaRPr/>
          </a:p>
          <a:p>
            <a:pPr indent="0" lvl="0" marL="0" rtl="0" algn="l">
              <a:spcBef>
                <a:spcPts val="0"/>
              </a:spcBef>
              <a:spcAft>
                <a:spcPts val="0"/>
              </a:spcAft>
              <a:buNone/>
            </a:pPr>
            <a:r>
              <a:rPr lang="en-GB"/>
              <a:t>So the first pie chart shows… we need to work more on our outreach and implementing a website with ads, and social platforms with promotions will help us drastically in doing so (incorporate a study finding?)</a:t>
            </a:r>
            <a:endParaRPr/>
          </a:p>
          <a:p>
            <a:pPr indent="0" lvl="0" marL="0" rtl="0" algn="l">
              <a:spcBef>
                <a:spcPts val="0"/>
              </a:spcBef>
              <a:spcAft>
                <a:spcPts val="0"/>
              </a:spcAft>
              <a:buNone/>
            </a:pPr>
            <a:r>
              <a:rPr lang="en-GB"/>
              <a:t>The second pie chart </a:t>
            </a:r>
            <a:endParaRPr/>
          </a:p>
          <a:p>
            <a:pPr indent="0" lvl="0" marL="0" rtl="0" algn="l">
              <a:spcBef>
                <a:spcPts val="0"/>
              </a:spcBef>
              <a:spcAft>
                <a:spcPts val="0"/>
              </a:spcAft>
              <a:buNone/>
            </a:pPr>
            <a:r>
              <a:rPr lang="en-GB"/>
              <a:t>If you are curious to know about the findings of the rest of the questionnaire please feel free to let us know at the end and we will send you an email in regards to these findings.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0e9155e14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0e9155e14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0e9155e147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0e9155e147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d1ad7cb79f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d1ad7cb79f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hyperlink" Target="https://thestoreshack.com/zoo/"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drive.google.com/file/d/1TzXiDtSrtRsb8BdrxcE0HK6gwQEkMIT8/view" TargetMode="External"/><Relationship Id="rId4" Type="http://schemas.openxmlformats.org/officeDocument/2006/relationships/image" Target="../media/image2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3.png"/><Relationship Id="rId4" Type="http://schemas.openxmlformats.org/officeDocument/2006/relationships/image" Target="../media/image9.png"/><Relationship Id="rId10" Type="http://schemas.openxmlformats.org/officeDocument/2006/relationships/image" Target="../media/image1.png"/><Relationship Id="rId9" Type="http://schemas.openxmlformats.org/officeDocument/2006/relationships/image" Target="../media/image7.jpg"/><Relationship Id="rId5" Type="http://schemas.openxmlformats.org/officeDocument/2006/relationships/image" Target="../media/image2.png"/><Relationship Id="rId6" Type="http://schemas.openxmlformats.org/officeDocument/2006/relationships/image" Target="../media/image11.png"/><Relationship Id="rId7" Type="http://schemas.openxmlformats.org/officeDocument/2006/relationships/image" Target="../media/image15.jpg"/><Relationship Id="rId8" Type="http://schemas.openxmlformats.org/officeDocument/2006/relationships/image" Target="../media/image1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13"/>
          <p:cNvPicPr preferRelativeResize="0"/>
          <p:nvPr/>
        </p:nvPicPr>
        <p:blipFill rotWithShape="1">
          <a:blip r:embed="rId3">
            <a:alphaModFix/>
          </a:blip>
          <a:srcRect b="0" l="0" r="30584" t="0"/>
          <a:stretch/>
        </p:blipFill>
        <p:spPr>
          <a:xfrm>
            <a:off x="1292350" y="737575"/>
            <a:ext cx="4969876" cy="3406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22"/>
          <p:cNvSpPr txBox="1"/>
          <p:nvPr>
            <p:ph type="title"/>
          </p:nvPr>
        </p:nvSpPr>
        <p:spPr>
          <a:xfrm>
            <a:off x="1056750" y="143625"/>
            <a:ext cx="7030500" cy="999300"/>
          </a:xfrm>
          <a:prstGeom prst="rect">
            <a:avLst/>
          </a:prstGeom>
        </p:spPr>
        <p:txBody>
          <a:bodyPr anchorCtr="0" anchor="t" bIns="91425" lIns="91425" spcFirstLastPara="1" rIns="91425" wrap="square" tIns="91425">
            <a:normAutofit/>
          </a:bodyPr>
          <a:lstStyle/>
          <a:p>
            <a:pPr indent="0" lvl="0" marL="0" rtl="0" algn="l">
              <a:lnSpc>
                <a:spcPct val="106000"/>
              </a:lnSpc>
              <a:spcBef>
                <a:spcPts val="0"/>
              </a:spcBef>
              <a:spcAft>
                <a:spcPts val="1200"/>
              </a:spcAft>
              <a:buNone/>
            </a:pPr>
            <a:r>
              <a:rPr lang="en-GB" sz="3000">
                <a:solidFill>
                  <a:schemeClr val="dk1"/>
                </a:solidFill>
                <a:latin typeface="Nunito"/>
                <a:ea typeface="Nunito"/>
                <a:cs typeface="Nunito"/>
                <a:sym typeface="Nunito"/>
              </a:rPr>
              <a:t>Record Management System M</a:t>
            </a:r>
            <a:r>
              <a:rPr lang="en-GB" sz="3000">
                <a:solidFill>
                  <a:schemeClr val="dk1"/>
                </a:solidFill>
                <a:latin typeface="Nunito"/>
                <a:ea typeface="Nunito"/>
                <a:cs typeface="Nunito"/>
                <a:sym typeface="Nunito"/>
              </a:rPr>
              <a:t>ockups</a:t>
            </a:r>
            <a:endParaRPr/>
          </a:p>
        </p:txBody>
      </p:sp>
      <p:pic>
        <p:nvPicPr>
          <p:cNvPr id="346" name="Google Shape;346;p22"/>
          <p:cNvPicPr preferRelativeResize="0"/>
          <p:nvPr/>
        </p:nvPicPr>
        <p:blipFill rotWithShape="1">
          <a:blip r:embed="rId3">
            <a:alphaModFix/>
          </a:blip>
          <a:srcRect b="0" l="0" r="0" t="0"/>
          <a:stretch/>
        </p:blipFill>
        <p:spPr>
          <a:xfrm>
            <a:off x="3426886" y="1218760"/>
            <a:ext cx="5314950" cy="3581400"/>
          </a:xfrm>
          <a:prstGeom prst="rect">
            <a:avLst/>
          </a:prstGeom>
          <a:noFill/>
          <a:ln>
            <a:noFill/>
          </a:ln>
        </p:spPr>
      </p:pic>
      <p:sp>
        <p:nvSpPr>
          <p:cNvPr id="347" name="Google Shape;347;p22"/>
          <p:cNvSpPr txBox="1"/>
          <p:nvPr/>
        </p:nvSpPr>
        <p:spPr>
          <a:xfrm>
            <a:off x="365300" y="1996750"/>
            <a:ext cx="25794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Nunito"/>
                <a:ea typeface="Nunito"/>
                <a:cs typeface="Nunito"/>
                <a:sym typeface="Nunito"/>
              </a:rPr>
              <a:t>Key features.</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GB">
                <a:latin typeface="Nunito"/>
                <a:ea typeface="Nunito"/>
                <a:cs typeface="Nunito"/>
                <a:sym typeface="Nunito"/>
              </a:rPr>
              <a:t>Employees are given unique code </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GB">
                <a:latin typeface="Nunito"/>
                <a:ea typeface="Nunito"/>
                <a:cs typeface="Nunito"/>
                <a:sym typeface="Nunito"/>
              </a:rPr>
              <a:t>Easy to Login</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GB">
                <a:latin typeface="Nunito"/>
                <a:ea typeface="Nunito"/>
                <a:cs typeface="Nunito"/>
                <a:sym typeface="Nunito"/>
              </a:rPr>
              <a:t>If the password is forgotten it can easily be reset.</a:t>
            </a:r>
            <a:endParaRPr>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p23"/>
          <p:cNvPicPr preferRelativeResize="0"/>
          <p:nvPr/>
        </p:nvPicPr>
        <p:blipFill rotWithShape="1">
          <a:blip r:embed="rId3">
            <a:alphaModFix/>
          </a:blip>
          <a:srcRect b="0" l="0" r="0" t="0"/>
          <a:stretch/>
        </p:blipFill>
        <p:spPr>
          <a:xfrm>
            <a:off x="3138875" y="1491225"/>
            <a:ext cx="5829925" cy="3058300"/>
          </a:xfrm>
          <a:prstGeom prst="rect">
            <a:avLst/>
          </a:prstGeom>
          <a:noFill/>
          <a:ln>
            <a:noFill/>
          </a:ln>
        </p:spPr>
      </p:pic>
      <p:sp>
        <p:nvSpPr>
          <p:cNvPr id="353" name="Google Shape;353;p23"/>
          <p:cNvSpPr txBox="1"/>
          <p:nvPr/>
        </p:nvSpPr>
        <p:spPr>
          <a:xfrm>
            <a:off x="160725" y="1491225"/>
            <a:ext cx="29781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Nunito"/>
                <a:ea typeface="Nunito"/>
                <a:cs typeface="Nunito"/>
                <a:sym typeface="Nunito"/>
              </a:rPr>
              <a:t>Key features.</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GB">
                <a:latin typeface="Nunito"/>
                <a:ea typeface="Nunito"/>
                <a:cs typeface="Nunito"/>
                <a:sym typeface="Nunito"/>
              </a:rPr>
              <a:t>It is easy to choose a page.</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GB">
                <a:latin typeface="Nunito"/>
                <a:ea typeface="Nunito"/>
                <a:cs typeface="Nunito"/>
                <a:sym typeface="Nunito"/>
              </a:rPr>
              <a:t>Clear and easy to read.</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GB">
                <a:latin typeface="Nunito"/>
                <a:ea typeface="Nunito"/>
                <a:cs typeface="Nunito"/>
                <a:sym typeface="Nunito"/>
              </a:rPr>
              <a:t>Statistics can be viewed for senior admins on profits and losses.</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GB">
                <a:latin typeface="Nunito"/>
                <a:ea typeface="Nunito"/>
                <a:cs typeface="Nunito"/>
                <a:sym typeface="Nunito"/>
              </a:rPr>
              <a:t>There is a help button which will give you easy steps to use the RMS.</a:t>
            </a:r>
            <a:endParaRPr>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24"/>
          <p:cNvPicPr preferRelativeResize="0"/>
          <p:nvPr/>
        </p:nvPicPr>
        <p:blipFill rotWithShape="1">
          <a:blip r:embed="rId3">
            <a:alphaModFix/>
          </a:blip>
          <a:srcRect b="0" l="0" r="0" t="0"/>
          <a:stretch/>
        </p:blipFill>
        <p:spPr>
          <a:xfrm>
            <a:off x="110200" y="63182"/>
            <a:ext cx="4348049" cy="2589743"/>
          </a:xfrm>
          <a:prstGeom prst="rect">
            <a:avLst/>
          </a:prstGeom>
          <a:noFill/>
          <a:ln>
            <a:noFill/>
          </a:ln>
        </p:spPr>
      </p:pic>
      <p:pic>
        <p:nvPicPr>
          <p:cNvPr id="359" name="Google Shape;359;p24"/>
          <p:cNvPicPr preferRelativeResize="0"/>
          <p:nvPr/>
        </p:nvPicPr>
        <p:blipFill rotWithShape="1">
          <a:blip r:embed="rId4">
            <a:alphaModFix/>
          </a:blip>
          <a:srcRect b="0" l="0" r="0" t="0"/>
          <a:stretch/>
        </p:blipFill>
        <p:spPr>
          <a:xfrm>
            <a:off x="4511625" y="139950"/>
            <a:ext cx="4348049" cy="2589750"/>
          </a:xfrm>
          <a:prstGeom prst="rect">
            <a:avLst/>
          </a:prstGeom>
          <a:noFill/>
          <a:ln>
            <a:noFill/>
          </a:ln>
        </p:spPr>
      </p:pic>
      <p:pic>
        <p:nvPicPr>
          <p:cNvPr id="360" name="Google Shape;360;p24"/>
          <p:cNvPicPr preferRelativeResize="0"/>
          <p:nvPr/>
        </p:nvPicPr>
        <p:blipFill rotWithShape="1">
          <a:blip r:embed="rId5">
            <a:alphaModFix/>
          </a:blip>
          <a:srcRect b="5623" l="1652" r="0" t="3812"/>
          <a:stretch/>
        </p:blipFill>
        <p:spPr>
          <a:xfrm>
            <a:off x="110200" y="2729700"/>
            <a:ext cx="4401424" cy="2274775"/>
          </a:xfrm>
          <a:prstGeom prst="rect">
            <a:avLst/>
          </a:prstGeom>
          <a:noFill/>
          <a:ln>
            <a:noFill/>
          </a:ln>
        </p:spPr>
      </p:pic>
      <p:sp>
        <p:nvSpPr>
          <p:cNvPr id="361" name="Google Shape;361;p24"/>
          <p:cNvSpPr txBox="1"/>
          <p:nvPr/>
        </p:nvSpPr>
        <p:spPr>
          <a:xfrm>
            <a:off x="4763575" y="2966275"/>
            <a:ext cx="4208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Nunito"/>
                <a:ea typeface="Nunito"/>
                <a:cs typeface="Nunito"/>
                <a:sym typeface="Nunito"/>
              </a:rPr>
              <a:t>Key Features.</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GB">
                <a:latin typeface="Nunito"/>
                <a:ea typeface="Nunito"/>
                <a:cs typeface="Nunito"/>
                <a:sym typeface="Nunito"/>
              </a:rPr>
              <a:t>Easy to view.</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GB">
                <a:latin typeface="Nunito"/>
                <a:ea typeface="Nunito"/>
                <a:cs typeface="Nunito"/>
                <a:sym typeface="Nunito"/>
              </a:rPr>
              <a:t>Can search by multiple filters.</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GB">
                <a:latin typeface="Nunito"/>
                <a:ea typeface="Nunito"/>
                <a:cs typeface="Nunito"/>
                <a:sym typeface="Nunito"/>
              </a:rPr>
              <a:t>Animal details can easily be changes.</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GB">
                <a:latin typeface="Nunito"/>
                <a:ea typeface="Nunito"/>
                <a:cs typeface="Nunito"/>
                <a:sym typeface="Nunito"/>
              </a:rPr>
              <a:t>Editing and searching is simple and easy.</a:t>
            </a:r>
            <a:endParaRPr>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25"/>
          <p:cNvPicPr preferRelativeResize="0"/>
          <p:nvPr/>
        </p:nvPicPr>
        <p:blipFill rotWithShape="1">
          <a:blip r:embed="rId3">
            <a:alphaModFix/>
          </a:blip>
          <a:srcRect b="0" l="0" r="0" t="0"/>
          <a:stretch/>
        </p:blipFill>
        <p:spPr>
          <a:xfrm>
            <a:off x="3889352" y="2282725"/>
            <a:ext cx="5152473" cy="2549200"/>
          </a:xfrm>
          <a:prstGeom prst="rect">
            <a:avLst/>
          </a:prstGeom>
          <a:noFill/>
          <a:ln>
            <a:noFill/>
          </a:ln>
        </p:spPr>
      </p:pic>
      <p:pic>
        <p:nvPicPr>
          <p:cNvPr id="367" name="Google Shape;367;p25"/>
          <p:cNvPicPr preferRelativeResize="0"/>
          <p:nvPr/>
        </p:nvPicPr>
        <p:blipFill rotWithShape="1">
          <a:blip r:embed="rId4">
            <a:alphaModFix/>
          </a:blip>
          <a:srcRect b="0" l="0" r="0" t="0"/>
          <a:stretch/>
        </p:blipFill>
        <p:spPr>
          <a:xfrm>
            <a:off x="1123950" y="-170400"/>
            <a:ext cx="5479950" cy="2549200"/>
          </a:xfrm>
          <a:prstGeom prst="rect">
            <a:avLst/>
          </a:prstGeom>
          <a:noFill/>
          <a:ln>
            <a:noFill/>
          </a:ln>
        </p:spPr>
      </p:pic>
      <p:sp>
        <p:nvSpPr>
          <p:cNvPr id="368" name="Google Shape;368;p25"/>
          <p:cNvSpPr txBox="1"/>
          <p:nvPr/>
        </p:nvSpPr>
        <p:spPr>
          <a:xfrm>
            <a:off x="189950" y="2907825"/>
            <a:ext cx="26010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Nunito"/>
                <a:ea typeface="Nunito"/>
                <a:cs typeface="Nunito"/>
                <a:sym typeface="Nunito"/>
              </a:rPr>
              <a:t>Key features.</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GB">
                <a:latin typeface="Nunito"/>
                <a:ea typeface="Nunito"/>
                <a:cs typeface="Nunito"/>
                <a:sym typeface="Nunito"/>
              </a:rPr>
              <a:t>It is easy to search for sponsors.</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GB">
                <a:latin typeface="Nunito"/>
                <a:ea typeface="Nunito"/>
                <a:cs typeface="Nunito"/>
                <a:sym typeface="Nunito"/>
              </a:rPr>
              <a:t>Easy to Add sponsors.</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GB">
                <a:latin typeface="Nunito"/>
                <a:ea typeface="Nunito"/>
                <a:cs typeface="Nunito"/>
                <a:sym typeface="Nunito"/>
              </a:rPr>
              <a:t>Easy to edit Sponsor details.</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GB">
                <a:latin typeface="Nunito"/>
                <a:ea typeface="Nunito"/>
                <a:cs typeface="Nunito"/>
                <a:sym typeface="Nunito"/>
              </a:rPr>
              <a:t>Quick and easy access to Sponsor Details.</a:t>
            </a:r>
            <a:endParaRPr>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pic>
        <p:nvPicPr>
          <p:cNvPr id="373" name="Google Shape;373;p26"/>
          <p:cNvPicPr preferRelativeResize="0"/>
          <p:nvPr/>
        </p:nvPicPr>
        <p:blipFill rotWithShape="1">
          <a:blip r:embed="rId3">
            <a:alphaModFix/>
          </a:blip>
          <a:srcRect b="0" l="0" r="0" t="0"/>
          <a:stretch/>
        </p:blipFill>
        <p:spPr>
          <a:xfrm>
            <a:off x="3074599" y="1411500"/>
            <a:ext cx="5965375" cy="2916600"/>
          </a:xfrm>
          <a:prstGeom prst="rect">
            <a:avLst/>
          </a:prstGeom>
          <a:noFill/>
          <a:ln>
            <a:noFill/>
          </a:ln>
        </p:spPr>
      </p:pic>
      <p:sp>
        <p:nvSpPr>
          <p:cNvPr id="374" name="Google Shape;374;p26"/>
          <p:cNvSpPr txBox="1"/>
          <p:nvPr/>
        </p:nvSpPr>
        <p:spPr>
          <a:xfrm>
            <a:off x="452975" y="1592725"/>
            <a:ext cx="2717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Nunito"/>
                <a:ea typeface="Nunito"/>
                <a:cs typeface="Nunito"/>
                <a:sym typeface="Nunito"/>
              </a:rPr>
              <a:t>Key features.</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GB">
                <a:latin typeface="Nunito"/>
                <a:ea typeface="Nunito"/>
                <a:cs typeface="Nunito"/>
                <a:sym typeface="Nunito"/>
              </a:rPr>
              <a:t>Easy to Add </a:t>
            </a:r>
            <a:r>
              <a:rPr lang="en-GB">
                <a:latin typeface="Nunito"/>
                <a:ea typeface="Nunito"/>
                <a:cs typeface="Nunito"/>
                <a:sym typeface="Nunito"/>
              </a:rPr>
              <a:t>Members</a:t>
            </a:r>
            <a:r>
              <a:rPr lang="en-GB">
                <a:latin typeface="Nunito"/>
                <a:ea typeface="Nunito"/>
                <a:cs typeface="Nunito"/>
                <a:sym typeface="Nunito"/>
              </a:rPr>
              <a:t>.</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GB">
                <a:latin typeface="Nunito"/>
                <a:ea typeface="Nunito"/>
                <a:cs typeface="Nunito"/>
                <a:sym typeface="Nunito"/>
              </a:rPr>
              <a:t>Easy and Clear to read.</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GB">
                <a:latin typeface="Nunito"/>
                <a:ea typeface="Nunito"/>
                <a:cs typeface="Nunito"/>
                <a:sym typeface="Nunito"/>
              </a:rPr>
              <a:t>Can search and filter.</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27"/>
          <p:cNvSpPr txBox="1"/>
          <p:nvPr/>
        </p:nvSpPr>
        <p:spPr>
          <a:xfrm>
            <a:off x="452975" y="1592725"/>
            <a:ext cx="24402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Nunito"/>
                <a:ea typeface="Nunito"/>
                <a:cs typeface="Nunito"/>
                <a:sym typeface="Nunito"/>
              </a:rPr>
              <a:t>Key features.</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GB">
                <a:latin typeface="Nunito"/>
                <a:ea typeface="Nunito"/>
                <a:cs typeface="Nunito"/>
                <a:sym typeface="Nunito"/>
              </a:rPr>
              <a:t>Clear Easy to read</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GB">
                <a:latin typeface="Nunito"/>
                <a:ea typeface="Nunito"/>
                <a:cs typeface="Nunito"/>
                <a:sym typeface="Nunito"/>
              </a:rPr>
              <a:t>Ordered by date oldest to newest.</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GB">
                <a:latin typeface="Nunito"/>
                <a:ea typeface="Nunito"/>
                <a:cs typeface="Nunito"/>
                <a:sym typeface="Nunito"/>
              </a:rPr>
              <a:t>Easy to reply to customers..</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pic>
        <p:nvPicPr>
          <p:cNvPr id="380" name="Google Shape;380;p27"/>
          <p:cNvPicPr preferRelativeResize="0"/>
          <p:nvPr/>
        </p:nvPicPr>
        <p:blipFill>
          <a:blip r:embed="rId3">
            <a:alphaModFix/>
          </a:blip>
          <a:stretch>
            <a:fillRect/>
          </a:stretch>
        </p:blipFill>
        <p:spPr>
          <a:xfrm>
            <a:off x="2542575" y="943825"/>
            <a:ext cx="6314325" cy="2991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2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lnSpc>
                <a:spcPct val="106000"/>
              </a:lnSpc>
              <a:spcBef>
                <a:spcPts val="0"/>
              </a:spcBef>
              <a:spcAft>
                <a:spcPts val="0"/>
              </a:spcAft>
              <a:buNone/>
            </a:pPr>
            <a:r>
              <a:rPr lang="en-GB" sz="3000">
                <a:solidFill>
                  <a:schemeClr val="dk1"/>
                </a:solidFill>
                <a:latin typeface="Nunito"/>
                <a:ea typeface="Nunito"/>
                <a:cs typeface="Nunito"/>
                <a:sym typeface="Nunito"/>
              </a:rPr>
              <a:t>Proposed Solution </a:t>
            </a:r>
            <a:endParaRPr sz="3000">
              <a:solidFill>
                <a:schemeClr val="dk1"/>
              </a:solidFill>
              <a:latin typeface="Nunito"/>
              <a:ea typeface="Nunito"/>
              <a:cs typeface="Nunito"/>
              <a:sym typeface="Nunito"/>
            </a:endParaRPr>
          </a:p>
          <a:p>
            <a:pPr indent="0" lvl="0" marL="0" rtl="0" algn="l">
              <a:spcBef>
                <a:spcPts val="1200"/>
              </a:spcBef>
              <a:spcAft>
                <a:spcPts val="0"/>
              </a:spcAft>
              <a:buNone/>
            </a:pPr>
            <a:r>
              <a:t/>
            </a:r>
            <a:endParaRPr/>
          </a:p>
        </p:txBody>
      </p:sp>
      <p:sp>
        <p:nvSpPr>
          <p:cNvPr id="386" name="Google Shape;386;p2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GB" sz="4800"/>
              <a:t>Website</a:t>
            </a:r>
            <a:endParaRPr sz="4800"/>
          </a:p>
          <a:p>
            <a:pPr indent="0" lvl="0" marL="0" rtl="0" algn="l">
              <a:spcBef>
                <a:spcPts val="1200"/>
              </a:spcBef>
              <a:spcAft>
                <a:spcPts val="0"/>
              </a:spcAft>
              <a:buNone/>
            </a:pPr>
            <a:r>
              <a:rPr lang="en-GB" sz="4800"/>
              <a:t>The problem we are trying to solve through the website is the lack of outreach and to encourage more visitors to the zoo. Therefore the solution we have come up with is a website that is:</a:t>
            </a:r>
            <a:endParaRPr sz="4800"/>
          </a:p>
          <a:p>
            <a:pPr indent="-304800" lvl="0" marL="457200" rtl="0" algn="l">
              <a:spcBef>
                <a:spcPts val="1200"/>
              </a:spcBef>
              <a:spcAft>
                <a:spcPts val="0"/>
              </a:spcAft>
              <a:buSzPct val="100000"/>
              <a:buChar char="●"/>
            </a:pPr>
            <a:r>
              <a:rPr lang="en-GB" sz="4800"/>
              <a:t>User - friendly </a:t>
            </a:r>
            <a:endParaRPr sz="4800"/>
          </a:p>
          <a:p>
            <a:pPr indent="-304800" lvl="0" marL="457200" rtl="0" algn="l">
              <a:spcBef>
                <a:spcPts val="0"/>
              </a:spcBef>
              <a:spcAft>
                <a:spcPts val="0"/>
              </a:spcAft>
              <a:buSzPct val="100000"/>
              <a:buChar char="●"/>
            </a:pPr>
            <a:r>
              <a:rPr lang="en-GB" sz="4800"/>
              <a:t>Easy access</a:t>
            </a:r>
            <a:endParaRPr sz="4800"/>
          </a:p>
          <a:p>
            <a:pPr indent="-304800" lvl="0" marL="457200" rtl="0" algn="l">
              <a:spcBef>
                <a:spcPts val="0"/>
              </a:spcBef>
              <a:spcAft>
                <a:spcPts val="0"/>
              </a:spcAft>
              <a:buSzPct val="100000"/>
              <a:buChar char="●"/>
            </a:pPr>
            <a:r>
              <a:rPr lang="en-GB" sz="4800"/>
              <a:t>Child friendly</a:t>
            </a:r>
            <a:endParaRPr sz="4800"/>
          </a:p>
          <a:p>
            <a:pPr indent="-304800" lvl="0" marL="457200" rtl="0" algn="l">
              <a:spcBef>
                <a:spcPts val="0"/>
              </a:spcBef>
              <a:spcAft>
                <a:spcPts val="0"/>
              </a:spcAft>
              <a:buSzPct val="100000"/>
              <a:buChar char="●"/>
            </a:pPr>
            <a:r>
              <a:rPr lang="en-GB" sz="4800"/>
              <a:t>Advertises key events</a:t>
            </a:r>
            <a:endParaRPr sz="4800"/>
          </a:p>
          <a:p>
            <a:pPr indent="-304800" lvl="0" marL="457200" rtl="0" algn="l">
              <a:spcBef>
                <a:spcPts val="0"/>
              </a:spcBef>
              <a:spcAft>
                <a:spcPts val="0"/>
              </a:spcAft>
              <a:buSzPct val="100000"/>
              <a:buChar char="●"/>
            </a:pPr>
            <a:r>
              <a:rPr lang="en-GB" sz="4800"/>
              <a:t>Signing up to a </a:t>
            </a:r>
            <a:r>
              <a:rPr lang="en-GB" sz="4800"/>
              <a:t>newsletter</a:t>
            </a:r>
            <a:r>
              <a:rPr lang="en-GB" sz="4800"/>
              <a:t> </a:t>
            </a:r>
            <a:endParaRPr sz="4800"/>
          </a:p>
          <a:p>
            <a:pPr indent="-304800" lvl="0" marL="457200" rtl="0" algn="l">
              <a:spcBef>
                <a:spcPts val="0"/>
              </a:spcBef>
              <a:spcAft>
                <a:spcPts val="0"/>
              </a:spcAft>
              <a:buSzPct val="100000"/>
              <a:buChar char="●"/>
            </a:pPr>
            <a:r>
              <a:rPr lang="en-GB" sz="4800"/>
              <a:t>Easy to use - no training needed</a:t>
            </a:r>
            <a:endParaRPr sz="4800"/>
          </a:p>
          <a:p>
            <a:pPr indent="-304800" lvl="0" marL="457200" rtl="0" algn="l">
              <a:spcBef>
                <a:spcPts val="0"/>
              </a:spcBef>
              <a:spcAft>
                <a:spcPts val="0"/>
              </a:spcAft>
              <a:buSzPct val="100000"/>
              <a:buChar char="●"/>
            </a:pPr>
            <a:r>
              <a:rPr lang="en-GB" sz="4800"/>
              <a:t>Book tickets </a:t>
            </a:r>
            <a:endParaRPr sz="4800"/>
          </a:p>
          <a:p>
            <a:pPr indent="-304800" lvl="0" marL="457200" rtl="0" algn="l">
              <a:spcBef>
                <a:spcPts val="0"/>
              </a:spcBef>
              <a:spcAft>
                <a:spcPts val="0"/>
              </a:spcAft>
              <a:buSzPct val="100000"/>
              <a:buChar char="●"/>
            </a:pPr>
            <a:r>
              <a:rPr lang="en-GB" sz="4800"/>
              <a:t>Managing</a:t>
            </a:r>
            <a:r>
              <a:rPr lang="en-GB" sz="4800"/>
              <a:t> your </a:t>
            </a:r>
            <a:r>
              <a:rPr lang="en-GB" sz="4800"/>
              <a:t>account details on the website</a:t>
            </a:r>
            <a:endParaRPr sz="480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2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lnSpc>
                <a:spcPct val="106000"/>
              </a:lnSpc>
              <a:spcBef>
                <a:spcPts val="0"/>
              </a:spcBef>
              <a:spcAft>
                <a:spcPts val="1200"/>
              </a:spcAft>
              <a:buNone/>
            </a:pPr>
            <a:r>
              <a:rPr lang="en-GB" sz="3000">
                <a:solidFill>
                  <a:schemeClr val="dk1"/>
                </a:solidFill>
                <a:latin typeface="Nunito"/>
                <a:ea typeface="Nunito"/>
                <a:cs typeface="Nunito"/>
                <a:sym typeface="Nunito"/>
              </a:rPr>
              <a:t>Website Features</a:t>
            </a:r>
            <a:endParaRPr/>
          </a:p>
        </p:txBody>
      </p:sp>
      <p:sp>
        <p:nvSpPr>
          <p:cNvPr id="392" name="Google Shape;392;p29"/>
          <p:cNvSpPr txBox="1"/>
          <p:nvPr>
            <p:ph idx="1" type="body"/>
          </p:nvPr>
        </p:nvSpPr>
        <p:spPr>
          <a:xfrm>
            <a:off x="653850" y="1468600"/>
            <a:ext cx="5160300" cy="3113100"/>
          </a:xfrm>
          <a:prstGeom prst="rect">
            <a:avLst/>
          </a:prstGeom>
        </p:spPr>
        <p:txBody>
          <a:bodyPr anchorCtr="0" anchor="t" bIns="91425" lIns="91425" spcFirstLastPara="1" rIns="91425" wrap="square" tIns="91425">
            <a:normAutofit fontScale="32500"/>
          </a:bodyPr>
          <a:lstStyle/>
          <a:p>
            <a:pPr indent="0" lvl="0" marL="0" rtl="0" algn="l">
              <a:spcBef>
                <a:spcPts val="0"/>
              </a:spcBef>
              <a:spcAft>
                <a:spcPts val="0"/>
              </a:spcAft>
              <a:buNone/>
            </a:pPr>
            <a:r>
              <a:rPr lang="en-GB" sz="4800"/>
              <a:t>The key website features include:</a:t>
            </a:r>
            <a:endParaRPr sz="4800"/>
          </a:p>
          <a:p>
            <a:pPr indent="-327660" lvl="0" marL="457200" rtl="0" algn="l">
              <a:spcBef>
                <a:spcPts val="1200"/>
              </a:spcBef>
              <a:spcAft>
                <a:spcPts val="0"/>
              </a:spcAft>
              <a:buSzPct val="100000"/>
              <a:buChar char="●"/>
            </a:pPr>
            <a:r>
              <a:rPr lang="en-GB" sz="4800"/>
              <a:t>Sign Up</a:t>
            </a:r>
            <a:r>
              <a:rPr lang="en-GB" sz="4800"/>
              <a:t> to the </a:t>
            </a:r>
            <a:r>
              <a:rPr lang="en-GB" sz="4800"/>
              <a:t>newsletter</a:t>
            </a:r>
            <a:endParaRPr sz="4800"/>
          </a:p>
          <a:p>
            <a:pPr indent="-327660" lvl="0" marL="457200" rtl="0" algn="l">
              <a:spcBef>
                <a:spcPts val="0"/>
              </a:spcBef>
              <a:spcAft>
                <a:spcPts val="0"/>
              </a:spcAft>
              <a:buSzPct val="100000"/>
              <a:buChar char="●"/>
            </a:pPr>
            <a:r>
              <a:rPr lang="en-GB" sz="4800"/>
              <a:t>Social media icons - more outreach</a:t>
            </a:r>
            <a:endParaRPr sz="4800"/>
          </a:p>
          <a:p>
            <a:pPr indent="-327660" lvl="0" marL="457200" rtl="0" algn="l">
              <a:spcBef>
                <a:spcPts val="0"/>
              </a:spcBef>
              <a:spcAft>
                <a:spcPts val="0"/>
              </a:spcAft>
              <a:buSzPct val="100000"/>
              <a:buChar char="●"/>
            </a:pPr>
            <a:r>
              <a:rPr lang="en-GB" sz="4800"/>
              <a:t>Members page</a:t>
            </a:r>
            <a:endParaRPr sz="4800"/>
          </a:p>
          <a:p>
            <a:pPr indent="-327660" lvl="0" marL="457200" rtl="0" algn="l">
              <a:spcBef>
                <a:spcPts val="0"/>
              </a:spcBef>
              <a:spcAft>
                <a:spcPts val="0"/>
              </a:spcAft>
              <a:buSzPct val="100000"/>
              <a:buChar char="●"/>
            </a:pPr>
            <a:r>
              <a:rPr lang="en-GB" sz="4800"/>
              <a:t>Sponsors page</a:t>
            </a:r>
            <a:endParaRPr sz="4800"/>
          </a:p>
          <a:p>
            <a:pPr indent="-327660" lvl="0" marL="457200" rtl="0" algn="l">
              <a:spcBef>
                <a:spcPts val="0"/>
              </a:spcBef>
              <a:spcAft>
                <a:spcPts val="0"/>
              </a:spcAft>
              <a:buSzPct val="100000"/>
              <a:buChar char="●"/>
            </a:pPr>
            <a:r>
              <a:rPr lang="en-GB" sz="4800"/>
              <a:t>Contact Us page </a:t>
            </a:r>
            <a:endParaRPr sz="4800"/>
          </a:p>
          <a:p>
            <a:pPr indent="-327660" lvl="0" marL="457200" rtl="0" algn="l">
              <a:spcBef>
                <a:spcPts val="0"/>
              </a:spcBef>
              <a:spcAft>
                <a:spcPts val="0"/>
              </a:spcAft>
              <a:buSzPct val="100000"/>
              <a:buChar char="●"/>
            </a:pPr>
            <a:r>
              <a:rPr lang="en-GB" sz="4800"/>
              <a:t>Key events coming up at the zoo</a:t>
            </a:r>
            <a:endParaRPr sz="4800"/>
          </a:p>
          <a:p>
            <a:pPr indent="-327660" lvl="0" marL="457200" rtl="0" algn="l">
              <a:spcBef>
                <a:spcPts val="0"/>
              </a:spcBef>
              <a:spcAft>
                <a:spcPts val="0"/>
              </a:spcAft>
              <a:buSzPct val="100000"/>
              <a:buChar char="●"/>
            </a:pPr>
            <a:r>
              <a:rPr lang="en-GB" sz="4800"/>
              <a:t>Renew membership on your account online</a:t>
            </a:r>
            <a:endParaRPr sz="4800"/>
          </a:p>
          <a:p>
            <a:pPr indent="-327660" lvl="0" marL="457200" rtl="0" algn="l">
              <a:spcBef>
                <a:spcPts val="0"/>
              </a:spcBef>
              <a:spcAft>
                <a:spcPts val="0"/>
              </a:spcAft>
              <a:buSzPct val="100000"/>
              <a:buChar char="●"/>
            </a:pPr>
            <a:r>
              <a:rPr lang="en-GB" sz="4800"/>
              <a:t>Leave a comment feature on the home page </a:t>
            </a:r>
            <a:endParaRPr sz="4800"/>
          </a:p>
          <a:p>
            <a:pPr indent="-327660" lvl="0" marL="457200" rtl="0" algn="l">
              <a:spcBef>
                <a:spcPts val="0"/>
              </a:spcBef>
              <a:spcAft>
                <a:spcPts val="0"/>
              </a:spcAft>
              <a:buSzPct val="100000"/>
              <a:buChar char="●"/>
            </a:pPr>
            <a:r>
              <a:rPr lang="en-GB" sz="4800"/>
              <a:t>Animal of the week</a:t>
            </a:r>
            <a:endParaRPr sz="4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lnSpc>
                <a:spcPct val="106000"/>
              </a:lnSpc>
              <a:spcBef>
                <a:spcPts val="0"/>
              </a:spcBef>
              <a:spcAft>
                <a:spcPts val="1200"/>
              </a:spcAft>
              <a:buNone/>
            </a:pPr>
            <a:r>
              <a:rPr lang="en-GB" sz="3000">
                <a:solidFill>
                  <a:schemeClr val="dk1"/>
                </a:solidFill>
                <a:latin typeface="Nunito"/>
                <a:ea typeface="Nunito"/>
                <a:cs typeface="Nunito"/>
                <a:sym typeface="Nunito"/>
              </a:rPr>
              <a:t>Website mock-up</a:t>
            </a:r>
            <a:endParaRPr/>
          </a:p>
        </p:txBody>
      </p:sp>
      <p:pic>
        <p:nvPicPr>
          <p:cNvPr id="398" name="Google Shape;398;p30"/>
          <p:cNvPicPr preferRelativeResize="0"/>
          <p:nvPr/>
        </p:nvPicPr>
        <p:blipFill>
          <a:blip r:embed="rId3">
            <a:alphaModFix/>
          </a:blip>
          <a:stretch>
            <a:fillRect/>
          </a:stretch>
        </p:blipFill>
        <p:spPr>
          <a:xfrm>
            <a:off x="1303800" y="1316075"/>
            <a:ext cx="7615150" cy="3339250"/>
          </a:xfrm>
          <a:prstGeom prst="rect">
            <a:avLst/>
          </a:prstGeom>
          <a:noFill/>
          <a:ln>
            <a:noFill/>
          </a:ln>
        </p:spPr>
      </p:pic>
      <p:sp>
        <p:nvSpPr>
          <p:cNvPr id="399" name="Google Shape;399;p30"/>
          <p:cNvSpPr txBox="1"/>
          <p:nvPr/>
        </p:nvSpPr>
        <p:spPr>
          <a:xfrm>
            <a:off x="2336725" y="4655325"/>
            <a:ext cx="5318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700">
                <a:latin typeface="Nunito"/>
                <a:ea typeface="Nunito"/>
                <a:cs typeface="Nunito"/>
                <a:sym typeface="Nunito"/>
              </a:rPr>
              <a:t>Link to the website: </a:t>
            </a:r>
            <a:r>
              <a:rPr lang="en-GB" sz="1700" u="sng">
                <a:solidFill>
                  <a:schemeClr val="hlink"/>
                </a:solidFill>
                <a:latin typeface="Nunito"/>
                <a:ea typeface="Nunito"/>
                <a:cs typeface="Nunito"/>
                <a:sym typeface="Nunito"/>
                <a:hlinkClick r:id="rId4"/>
              </a:rPr>
              <a:t>https://thestoreshack.com/zoo/</a:t>
            </a:r>
            <a:r>
              <a:rPr lang="en-GB" sz="1700">
                <a:latin typeface="Nunito"/>
                <a:ea typeface="Nunito"/>
                <a:cs typeface="Nunito"/>
                <a:sym typeface="Nunito"/>
              </a:rPr>
              <a:t> </a:t>
            </a:r>
            <a:endParaRPr sz="1700">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lnSpc>
                <a:spcPct val="106000"/>
              </a:lnSpc>
              <a:spcBef>
                <a:spcPts val="0"/>
              </a:spcBef>
              <a:spcAft>
                <a:spcPts val="0"/>
              </a:spcAft>
              <a:buNone/>
            </a:pPr>
            <a:r>
              <a:rPr lang="en-GB" sz="3000">
                <a:solidFill>
                  <a:schemeClr val="dk1"/>
                </a:solidFill>
                <a:latin typeface="Nunito"/>
                <a:ea typeface="Nunito"/>
                <a:cs typeface="Nunito"/>
                <a:sym typeface="Nunito"/>
              </a:rPr>
              <a:t>Proposed Solution </a:t>
            </a:r>
            <a:endParaRPr sz="3000">
              <a:solidFill>
                <a:schemeClr val="dk1"/>
              </a:solidFill>
              <a:latin typeface="Nunito"/>
              <a:ea typeface="Nunito"/>
              <a:cs typeface="Nunito"/>
              <a:sym typeface="Nunito"/>
            </a:endParaRPr>
          </a:p>
          <a:p>
            <a:pPr indent="0" lvl="0" marL="0" rtl="0" algn="l">
              <a:spcBef>
                <a:spcPts val="1200"/>
              </a:spcBef>
              <a:spcAft>
                <a:spcPts val="0"/>
              </a:spcAft>
              <a:buNone/>
            </a:pPr>
            <a:r>
              <a:t/>
            </a:r>
            <a:endParaRPr/>
          </a:p>
        </p:txBody>
      </p:sp>
      <p:sp>
        <p:nvSpPr>
          <p:cNvPr id="405" name="Google Shape;405;p31"/>
          <p:cNvSpPr txBox="1"/>
          <p:nvPr>
            <p:ph idx="1" type="body"/>
          </p:nvPr>
        </p:nvSpPr>
        <p:spPr>
          <a:xfrm>
            <a:off x="1303800" y="1978925"/>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200"/>
              <a:t>Kiosk</a:t>
            </a:r>
            <a:endParaRPr sz="1200"/>
          </a:p>
          <a:p>
            <a:pPr indent="0" lvl="0" marL="0" rtl="0" algn="l">
              <a:spcBef>
                <a:spcPts val="1200"/>
              </a:spcBef>
              <a:spcAft>
                <a:spcPts val="0"/>
              </a:spcAft>
              <a:buNone/>
            </a:pPr>
            <a:r>
              <a:rPr lang="en-GB" sz="1200"/>
              <a:t>The problems we are trying to solve through the new kiosk system are the long queues at the entrance and poor flow within the zoo. Our solution:</a:t>
            </a:r>
            <a:endParaRPr sz="1200"/>
          </a:p>
          <a:p>
            <a:pPr indent="-304800" lvl="0" marL="457200" rtl="0" algn="l">
              <a:spcBef>
                <a:spcPts val="1200"/>
              </a:spcBef>
              <a:spcAft>
                <a:spcPts val="0"/>
              </a:spcAft>
              <a:buSzPts val="1200"/>
              <a:buChar char="●"/>
            </a:pPr>
            <a:r>
              <a:rPr lang="en-GB" sz="1200"/>
              <a:t>Decreases queuing </a:t>
            </a:r>
            <a:endParaRPr sz="1200"/>
          </a:p>
          <a:p>
            <a:pPr indent="-304800" lvl="0" marL="457200" rtl="0" algn="l">
              <a:spcBef>
                <a:spcPts val="0"/>
              </a:spcBef>
              <a:spcAft>
                <a:spcPts val="0"/>
              </a:spcAft>
              <a:buSzPts val="1200"/>
              <a:buChar char="●"/>
            </a:pPr>
            <a:r>
              <a:rPr lang="en-GB" sz="1200"/>
              <a:t>Creates a better flow within the zoo </a:t>
            </a:r>
            <a:endParaRPr sz="1200"/>
          </a:p>
          <a:p>
            <a:pPr indent="0" lvl="0" marL="0" rtl="0" algn="l">
              <a:spcBef>
                <a:spcPts val="1200"/>
              </a:spcBef>
              <a:spcAft>
                <a:spcPts val="0"/>
              </a:spcAft>
              <a:buNone/>
            </a:pPr>
            <a:r>
              <a:rPr lang="en-GB" sz="1200"/>
              <a:t>and therefore increases the profitability of the zoo and creates new streams of profit.</a:t>
            </a:r>
            <a:endParaRPr sz="1200"/>
          </a:p>
          <a:p>
            <a:pPr indent="0" lvl="0" marL="0" rtl="0" algn="l">
              <a:spcBef>
                <a:spcPts val="1200"/>
              </a:spcBef>
              <a:spcAft>
                <a:spcPts val="1200"/>
              </a:spcAft>
              <a:buNone/>
            </a:pPr>
            <a:r>
              <a:rPr lang="en-GB"/>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14"/>
          <p:cNvSpPr txBox="1"/>
          <p:nvPr>
            <p:ph type="title"/>
          </p:nvPr>
        </p:nvSpPr>
        <p:spPr>
          <a:xfrm>
            <a:off x="1359350" y="854075"/>
            <a:ext cx="55836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 today’s presentation we will cover the following :</a:t>
            </a:r>
            <a:endParaRPr/>
          </a:p>
        </p:txBody>
      </p:sp>
      <p:sp>
        <p:nvSpPr>
          <p:cNvPr id="283" name="Google Shape;283;p1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30200" lvl="0" marL="457200" rtl="0" algn="l">
              <a:lnSpc>
                <a:spcPct val="106000"/>
              </a:lnSpc>
              <a:spcBef>
                <a:spcPts val="0"/>
              </a:spcBef>
              <a:spcAft>
                <a:spcPts val="0"/>
              </a:spcAft>
              <a:buClr>
                <a:schemeClr val="dk1"/>
              </a:buClr>
              <a:buSzPts val="1600"/>
              <a:buAutoNum type="alphaUcPeriod"/>
            </a:pPr>
            <a:r>
              <a:rPr lang="en-GB" sz="1700">
                <a:solidFill>
                  <a:schemeClr val="dk1"/>
                </a:solidFill>
              </a:rPr>
              <a:t>Background </a:t>
            </a:r>
            <a:endParaRPr sz="1700">
              <a:solidFill>
                <a:schemeClr val="dk1"/>
              </a:solidFill>
            </a:endParaRPr>
          </a:p>
          <a:p>
            <a:pPr indent="-330200" lvl="0" marL="457200" rtl="0" algn="l">
              <a:lnSpc>
                <a:spcPct val="106000"/>
              </a:lnSpc>
              <a:spcBef>
                <a:spcPts val="0"/>
              </a:spcBef>
              <a:spcAft>
                <a:spcPts val="0"/>
              </a:spcAft>
              <a:buClr>
                <a:schemeClr val="dk1"/>
              </a:buClr>
              <a:buSzPts val="1600"/>
              <a:buAutoNum type="alphaUcPeriod"/>
            </a:pPr>
            <a:r>
              <a:rPr lang="en-GB" sz="1700">
                <a:solidFill>
                  <a:schemeClr val="dk1"/>
                </a:solidFill>
              </a:rPr>
              <a:t>Limitations of Existing System(s) </a:t>
            </a:r>
            <a:endParaRPr sz="1700">
              <a:solidFill>
                <a:schemeClr val="dk1"/>
              </a:solidFill>
            </a:endParaRPr>
          </a:p>
          <a:p>
            <a:pPr indent="-330200" lvl="0" marL="457200" rtl="0" algn="l">
              <a:lnSpc>
                <a:spcPct val="106000"/>
              </a:lnSpc>
              <a:spcBef>
                <a:spcPts val="0"/>
              </a:spcBef>
              <a:spcAft>
                <a:spcPts val="0"/>
              </a:spcAft>
              <a:buClr>
                <a:schemeClr val="dk1"/>
              </a:buClr>
              <a:buSzPts val="1600"/>
              <a:buAutoNum type="alphaUcPeriod"/>
            </a:pPr>
            <a:r>
              <a:rPr lang="en-GB" sz="1700">
                <a:solidFill>
                  <a:schemeClr val="dk1"/>
                </a:solidFill>
              </a:rPr>
              <a:t>Aim/Objectives </a:t>
            </a:r>
            <a:endParaRPr sz="1700">
              <a:solidFill>
                <a:schemeClr val="dk1"/>
              </a:solidFill>
            </a:endParaRPr>
          </a:p>
          <a:p>
            <a:pPr indent="-330200" lvl="0" marL="457200" rtl="0" algn="l">
              <a:lnSpc>
                <a:spcPct val="106000"/>
              </a:lnSpc>
              <a:spcBef>
                <a:spcPts val="0"/>
              </a:spcBef>
              <a:spcAft>
                <a:spcPts val="0"/>
              </a:spcAft>
              <a:buClr>
                <a:schemeClr val="dk1"/>
              </a:buClr>
              <a:buSzPts val="1600"/>
              <a:buAutoNum type="alphaUcPeriod"/>
            </a:pPr>
            <a:r>
              <a:rPr lang="en-GB" sz="1700">
                <a:solidFill>
                  <a:schemeClr val="dk1"/>
                </a:solidFill>
              </a:rPr>
              <a:t>Investigation of Comparable Systems/Current user views </a:t>
            </a:r>
            <a:endParaRPr sz="1700">
              <a:solidFill>
                <a:schemeClr val="dk1"/>
              </a:solidFill>
            </a:endParaRPr>
          </a:p>
          <a:p>
            <a:pPr indent="-330200" lvl="0" marL="457200" rtl="0" algn="l">
              <a:lnSpc>
                <a:spcPct val="106000"/>
              </a:lnSpc>
              <a:spcBef>
                <a:spcPts val="0"/>
              </a:spcBef>
              <a:spcAft>
                <a:spcPts val="0"/>
              </a:spcAft>
              <a:buClr>
                <a:schemeClr val="dk1"/>
              </a:buClr>
              <a:buSzPts val="1600"/>
              <a:buAutoNum type="alphaUcPeriod"/>
            </a:pPr>
            <a:r>
              <a:rPr lang="en-GB" sz="1700">
                <a:solidFill>
                  <a:schemeClr val="dk1"/>
                </a:solidFill>
              </a:rPr>
              <a:t>Proposed Solution </a:t>
            </a:r>
            <a:endParaRPr sz="1700">
              <a:solidFill>
                <a:schemeClr val="dk1"/>
              </a:solidFill>
            </a:endParaRPr>
          </a:p>
          <a:p>
            <a:pPr indent="-330200" lvl="0" marL="457200" rtl="0" algn="l">
              <a:lnSpc>
                <a:spcPct val="106000"/>
              </a:lnSpc>
              <a:spcBef>
                <a:spcPts val="0"/>
              </a:spcBef>
              <a:spcAft>
                <a:spcPts val="0"/>
              </a:spcAft>
              <a:buClr>
                <a:schemeClr val="dk1"/>
              </a:buClr>
              <a:buSzPts val="1600"/>
              <a:buAutoNum type="alphaUcPeriod"/>
            </a:pPr>
            <a:r>
              <a:rPr lang="en-GB" sz="1700">
                <a:solidFill>
                  <a:schemeClr val="dk1"/>
                </a:solidFill>
              </a:rPr>
              <a:t>Features/visual representation of Proposed Solution </a:t>
            </a:r>
            <a:endParaRPr sz="1700">
              <a:solidFill>
                <a:schemeClr val="dk1"/>
              </a:solidFill>
            </a:endParaRPr>
          </a:p>
          <a:p>
            <a:pPr indent="-330200" lvl="0" marL="457200" rtl="0" algn="l">
              <a:lnSpc>
                <a:spcPct val="106000"/>
              </a:lnSpc>
              <a:spcBef>
                <a:spcPts val="0"/>
              </a:spcBef>
              <a:spcAft>
                <a:spcPts val="0"/>
              </a:spcAft>
              <a:buClr>
                <a:schemeClr val="dk1"/>
              </a:buClr>
              <a:buSzPts val="1600"/>
              <a:buAutoNum type="alphaUcPeriod"/>
            </a:pPr>
            <a:r>
              <a:rPr lang="en-GB" sz="1700">
                <a:solidFill>
                  <a:schemeClr val="dk1"/>
                </a:solidFill>
              </a:rPr>
              <a:t>Commercial </a:t>
            </a:r>
            <a:r>
              <a:rPr lang="en-GB" sz="1700">
                <a:solidFill>
                  <a:schemeClr val="dk1"/>
                </a:solidFill>
              </a:rPr>
              <a:t>Constraints</a:t>
            </a:r>
            <a:r>
              <a:rPr lang="en-GB" sz="1700">
                <a:solidFill>
                  <a:schemeClr val="dk1"/>
                </a:solidFill>
              </a:rPr>
              <a:t> </a:t>
            </a:r>
            <a:endParaRPr sz="1700">
              <a:solidFill>
                <a:schemeClr val="dk1"/>
              </a:solidFill>
            </a:endParaRPr>
          </a:p>
          <a:p>
            <a:pPr indent="-330200" lvl="0" marL="457200" rtl="0" algn="l">
              <a:lnSpc>
                <a:spcPct val="106000"/>
              </a:lnSpc>
              <a:spcBef>
                <a:spcPts val="0"/>
              </a:spcBef>
              <a:spcAft>
                <a:spcPts val="0"/>
              </a:spcAft>
              <a:buClr>
                <a:schemeClr val="dk1"/>
              </a:buClr>
              <a:buSzPts val="1600"/>
              <a:buAutoNum type="alphaUcPeriod"/>
            </a:pPr>
            <a:r>
              <a:rPr lang="en-GB" sz="1700">
                <a:solidFill>
                  <a:schemeClr val="dk1"/>
                </a:solidFill>
              </a:rPr>
              <a:t>Conclusion </a:t>
            </a:r>
            <a:endParaRPr sz="1800"/>
          </a:p>
        </p:txBody>
      </p:sp>
      <p:pic>
        <p:nvPicPr>
          <p:cNvPr id="284" name="Google Shape;284;p14"/>
          <p:cNvPicPr preferRelativeResize="0"/>
          <p:nvPr/>
        </p:nvPicPr>
        <p:blipFill rotWithShape="1">
          <a:blip r:embed="rId3">
            <a:alphaModFix/>
          </a:blip>
          <a:srcRect b="3947" l="2783" r="33672" t="0"/>
          <a:stretch/>
        </p:blipFill>
        <p:spPr>
          <a:xfrm>
            <a:off x="6865400" y="55525"/>
            <a:ext cx="2278600" cy="16526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3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lnSpc>
                <a:spcPct val="106000"/>
              </a:lnSpc>
              <a:spcBef>
                <a:spcPts val="0"/>
              </a:spcBef>
              <a:spcAft>
                <a:spcPts val="1200"/>
              </a:spcAft>
              <a:buNone/>
            </a:pPr>
            <a:r>
              <a:rPr lang="en-GB" sz="3000">
                <a:solidFill>
                  <a:schemeClr val="dk1"/>
                </a:solidFill>
                <a:latin typeface="Nunito"/>
                <a:ea typeface="Nunito"/>
                <a:cs typeface="Nunito"/>
                <a:sym typeface="Nunito"/>
              </a:rPr>
              <a:t>Proposed Solution </a:t>
            </a:r>
            <a:endParaRPr/>
          </a:p>
        </p:txBody>
      </p:sp>
      <p:sp>
        <p:nvSpPr>
          <p:cNvPr id="411" name="Google Shape;411;p32"/>
          <p:cNvSpPr txBox="1"/>
          <p:nvPr>
            <p:ph idx="1" type="body"/>
          </p:nvPr>
        </p:nvSpPr>
        <p:spPr>
          <a:xfrm>
            <a:off x="653850" y="1468600"/>
            <a:ext cx="3198300" cy="3113100"/>
          </a:xfrm>
          <a:prstGeom prst="rect">
            <a:avLst/>
          </a:prstGeom>
        </p:spPr>
        <p:txBody>
          <a:bodyPr anchorCtr="0" anchor="t" bIns="91425" lIns="91425" spcFirstLastPara="1" rIns="91425" wrap="square" tIns="91425">
            <a:normAutofit fontScale="25000"/>
          </a:bodyPr>
          <a:lstStyle/>
          <a:p>
            <a:pPr indent="0" lvl="0" marL="0" rtl="0" algn="l">
              <a:spcBef>
                <a:spcPts val="0"/>
              </a:spcBef>
              <a:spcAft>
                <a:spcPts val="0"/>
              </a:spcAft>
              <a:buNone/>
            </a:pPr>
            <a:r>
              <a:rPr lang="en-GB" sz="4800"/>
              <a:t>Kiosk - Ticket/Shopping kiosk</a:t>
            </a:r>
            <a:endParaRPr sz="4800"/>
          </a:p>
          <a:p>
            <a:pPr indent="0" lvl="0" marL="0" rtl="0" algn="l">
              <a:spcBef>
                <a:spcPts val="1200"/>
              </a:spcBef>
              <a:spcAft>
                <a:spcPts val="0"/>
              </a:spcAft>
              <a:buNone/>
            </a:pPr>
            <a:r>
              <a:rPr lang="en-GB" sz="4800"/>
              <a:t>Main points of the Ticketing booth:</a:t>
            </a:r>
            <a:endParaRPr sz="4800"/>
          </a:p>
          <a:p>
            <a:pPr indent="-304800" lvl="0" marL="457200" rtl="0" algn="l">
              <a:spcBef>
                <a:spcPts val="1200"/>
              </a:spcBef>
              <a:spcAft>
                <a:spcPts val="0"/>
              </a:spcAft>
              <a:buSzPct val="100000"/>
              <a:buChar char="●"/>
            </a:pPr>
            <a:r>
              <a:rPr lang="en-GB" sz="4800"/>
              <a:t>Self explanatory system</a:t>
            </a:r>
            <a:endParaRPr sz="4800"/>
          </a:p>
          <a:p>
            <a:pPr indent="-304800" lvl="0" marL="457200" rtl="0" algn="l">
              <a:spcBef>
                <a:spcPts val="0"/>
              </a:spcBef>
              <a:spcAft>
                <a:spcPts val="0"/>
              </a:spcAft>
              <a:buSzPct val="100000"/>
              <a:buChar char="●"/>
            </a:pPr>
            <a:r>
              <a:rPr lang="en-GB" sz="4800"/>
              <a:t>Different buttons that sums up anything the buyer needs</a:t>
            </a:r>
            <a:endParaRPr sz="4800"/>
          </a:p>
          <a:p>
            <a:pPr indent="-304800" lvl="0" marL="457200" rtl="0" algn="l">
              <a:spcBef>
                <a:spcPts val="0"/>
              </a:spcBef>
              <a:spcAft>
                <a:spcPts val="0"/>
              </a:spcAft>
              <a:buSzPct val="100000"/>
              <a:buChar char="●"/>
            </a:pPr>
            <a:r>
              <a:rPr lang="en-GB" sz="4800"/>
              <a:t>Events checker button to see what is happening at the zoo in the future</a:t>
            </a:r>
            <a:endParaRPr sz="4800"/>
          </a:p>
          <a:p>
            <a:pPr indent="-304800" lvl="0" marL="457200" rtl="0" algn="l">
              <a:spcBef>
                <a:spcPts val="0"/>
              </a:spcBef>
              <a:spcAft>
                <a:spcPts val="0"/>
              </a:spcAft>
              <a:buSzPct val="100000"/>
              <a:buChar char="●"/>
            </a:pPr>
            <a:r>
              <a:rPr lang="en-GB" sz="4800"/>
              <a:t>Members button for the customers to be able to purchase memberships directly from the booth </a:t>
            </a:r>
            <a:endParaRPr sz="4800"/>
          </a:p>
        </p:txBody>
      </p:sp>
      <p:pic>
        <p:nvPicPr>
          <p:cNvPr id="412" name="Google Shape;412;p32"/>
          <p:cNvPicPr preferRelativeResize="0"/>
          <p:nvPr/>
        </p:nvPicPr>
        <p:blipFill>
          <a:blip r:embed="rId3">
            <a:alphaModFix/>
          </a:blip>
          <a:stretch>
            <a:fillRect/>
          </a:stretch>
        </p:blipFill>
        <p:spPr>
          <a:xfrm>
            <a:off x="4946501" y="291150"/>
            <a:ext cx="3956849" cy="476402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3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lnSpc>
                <a:spcPct val="106000"/>
              </a:lnSpc>
              <a:spcBef>
                <a:spcPts val="0"/>
              </a:spcBef>
              <a:spcAft>
                <a:spcPts val="0"/>
              </a:spcAft>
              <a:buNone/>
            </a:pPr>
            <a:r>
              <a:rPr lang="en-GB" sz="3000">
                <a:solidFill>
                  <a:schemeClr val="dk1"/>
                </a:solidFill>
                <a:latin typeface="Nunito"/>
                <a:ea typeface="Nunito"/>
                <a:cs typeface="Nunito"/>
                <a:sym typeface="Nunito"/>
              </a:rPr>
              <a:t>Proposed Solution </a:t>
            </a:r>
            <a:endParaRPr sz="3000">
              <a:solidFill>
                <a:schemeClr val="dk1"/>
              </a:solidFill>
              <a:latin typeface="Nunito"/>
              <a:ea typeface="Nunito"/>
              <a:cs typeface="Nunito"/>
              <a:sym typeface="Nunito"/>
            </a:endParaRPr>
          </a:p>
          <a:p>
            <a:pPr indent="0" lvl="0" marL="0" rtl="0" algn="l">
              <a:spcBef>
                <a:spcPts val="1200"/>
              </a:spcBef>
              <a:spcAft>
                <a:spcPts val="0"/>
              </a:spcAft>
              <a:buNone/>
            </a:pPr>
            <a:r>
              <a:t/>
            </a:r>
            <a:endParaRPr/>
          </a:p>
        </p:txBody>
      </p:sp>
      <p:sp>
        <p:nvSpPr>
          <p:cNvPr id="418" name="Google Shape;418;p33"/>
          <p:cNvSpPr txBox="1"/>
          <p:nvPr>
            <p:ph idx="1" type="body"/>
          </p:nvPr>
        </p:nvSpPr>
        <p:spPr>
          <a:xfrm>
            <a:off x="1303800" y="1482025"/>
            <a:ext cx="3033900" cy="34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Kiosk - </a:t>
            </a:r>
            <a:r>
              <a:rPr lang="en-GB" sz="1200"/>
              <a:t>Mobile app</a:t>
            </a:r>
            <a:endParaRPr sz="1200"/>
          </a:p>
          <a:p>
            <a:pPr indent="0" lvl="0" marL="0" rtl="0" algn="l">
              <a:spcBef>
                <a:spcPts val="1200"/>
              </a:spcBef>
              <a:spcAft>
                <a:spcPts val="0"/>
              </a:spcAft>
              <a:buNone/>
            </a:pPr>
            <a:r>
              <a:rPr lang="en-GB" sz="1200"/>
              <a:t>Key features:</a:t>
            </a:r>
            <a:endParaRPr sz="1200"/>
          </a:p>
          <a:p>
            <a:pPr indent="-304800" lvl="0" marL="457200" rtl="0" algn="l">
              <a:spcBef>
                <a:spcPts val="1200"/>
              </a:spcBef>
              <a:spcAft>
                <a:spcPts val="0"/>
              </a:spcAft>
              <a:buSzPts val="1200"/>
              <a:buChar char="●"/>
            </a:pPr>
            <a:r>
              <a:rPr lang="en-GB" sz="1200"/>
              <a:t>Able to buy tickets</a:t>
            </a:r>
            <a:endParaRPr sz="1200"/>
          </a:p>
          <a:p>
            <a:pPr indent="-304800" lvl="0" marL="457200" rtl="0" algn="l">
              <a:spcBef>
                <a:spcPts val="0"/>
              </a:spcBef>
              <a:spcAft>
                <a:spcPts val="0"/>
              </a:spcAft>
              <a:buSzPts val="1200"/>
              <a:buChar char="●"/>
            </a:pPr>
            <a:r>
              <a:rPr lang="en-GB" sz="1200"/>
              <a:t>Membership details</a:t>
            </a:r>
            <a:endParaRPr sz="1200"/>
          </a:p>
          <a:p>
            <a:pPr indent="-304800" lvl="0" marL="457200" rtl="0" algn="l">
              <a:spcBef>
                <a:spcPts val="0"/>
              </a:spcBef>
              <a:spcAft>
                <a:spcPts val="0"/>
              </a:spcAft>
              <a:buSzPts val="1200"/>
              <a:buChar char="●"/>
            </a:pPr>
            <a:r>
              <a:rPr lang="en-GB" sz="1200"/>
              <a:t>Animal informations</a:t>
            </a:r>
            <a:endParaRPr sz="1200"/>
          </a:p>
          <a:p>
            <a:pPr indent="-304800" lvl="0" marL="457200" rtl="0" algn="l">
              <a:spcBef>
                <a:spcPts val="0"/>
              </a:spcBef>
              <a:spcAft>
                <a:spcPts val="0"/>
              </a:spcAft>
              <a:buSzPts val="1200"/>
              <a:buChar char="●"/>
            </a:pPr>
            <a:r>
              <a:rPr lang="en-GB" sz="1200"/>
              <a:t>Pre-order merchandise</a:t>
            </a:r>
            <a:endParaRPr sz="1200"/>
          </a:p>
          <a:p>
            <a:pPr indent="-304800" lvl="0" marL="457200" rtl="0" algn="l">
              <a:spcBef>
                <a:spcPts val="0"/>
              </a:spcBef>
              <a:spcAft>
                <a:spcPts val="0"/>
              </a:spcAft>
              <a:buSzPts val="1200"/>
              <a:buChar char="●"/>
            </a:pPr>
            <a:r>
              <a:rPr lang="en-GB" sz="1200"/>
              <a:t>See current sponsors</a:t>
            </a:r>
            <a:endParaRPr sz="1200"/>
          </a:p>
          <a:p>
            <a:pPr indent="-304800" lvl="0" marL="457200" rtl="0" algn="l">
              <a:spcBef>
                <a:spcPts val="0"/>
              </a:spcBef>
              <a:spcAft>
                <a:spcPts val="0"/>
              </a:spcAft>
              <a:buSzPts val="1200"/>
              <a:buChar char="●"/>
            </a:pPr>
            <a:r>
              <a:rPr lang="en-GB" sz="1200"/>
              <a:t>Locations GPS</a:t>
            </a:r>
            <a:endParaRPr sz="1200"/>
          </a:p>
          <a:p>
            <a:pPr indent="-304800" lvl="0" marL="457200" rtl="0" algn="l">
              <a:spcBef>
                <a:spcPts val="0"/>
              </a:spcBef>
              <a:spcAft>
                <a:spcPts val="0"/>
              </a:spcAft>
              <a:buSzPts val="1200"/>
              <a:buChar char="●"/>
            </a:pPr>
            <a:r>
              <a:rPr lang="en-GB" sz="1200"/>
              <a:t>Games</a:t>
            </a:r>
            <a:endParaRPr sz="1200"/>
          </a:p>
          <a:p>
            <a:pPr indent="0" lvl="0" marL="0" rtl="0" algn="l">
              <a:spcBef>
                <a:spcPts val="1200"/>
              </a:spcBef>
              <a:spcAft>
                <a:spcPts val="1200"/>
              </a:spcAft>
              <a:buNone/>
            </a:pPr>
            <a:r>
              <a:rPr lang="en-GB" sz="1200"/>
              <a:t>And more… </a:t>
            </a:r>
            <a:endParaRPr sz="1200"/>
          </a:p>
        </p:txBody>
      </p:sp>
      <p:pic>
        <p:nvPicPr>
          <p:cNvPr id="419" name="Google Shape;419;p33"/>
          <p:cNvPicPr preferRelativeResize="0"/>
          <p:nvPr/>
        </p:nvPicPr>
        <p:blipFill>
          <a:blip r:embed="rId3">
            <a:alphaModFix/>
          </a:blip>
          <a:stretch>
            <a:fillRect/>
          </a:stretch>
        </p:blipFill>
        <p:spPr>
          <a:xfrm>
            <a:off x="4908451" y="1401450"/>
            <a:ext cx="3425854" cy="35456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3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lnSpc>
                <a:spcPct val="106000"/>
              </a:lnSpc>
              <a:spcBef>
                <a:spcPts val="0"/>
              </a:spcBef>
              <a:spcAft>
                <a:spcPts val="0"/>
              </a:spcAft>
              <a:buNone/>
            </a:pPr>
            <a:r>
              <a:rPr lang="en-GB" sz="3000">
                <a:solidFill>
                  <a:schemeClr val="dk1"/>
                </a:solidFill>
                <a:latin typeface="Nunito"/>
                <a:ea typeface="Nunito"/>
                <a:cs typeface="Nunito"/>
                <a:sym typeface="Nunito"/>
              </a:rPr>
              <a:t>Proposed Solution </a:t>
            </a:r>
            <a:endParaRPr sz="3000">
              <a:solidFill>
                <a:schemeClr val="dk1"/>
              </a:solidFill>
              <a:latin typeface="Nunito"/>
              <a:ea typeface="Nunito"/>
              <a:cs typeface="Nunito"/>
              <a:sym typeface="Nunito"/>
            </a:endParaRPr>
          </a:p>
          <a:p>
            <a:pPr indent="0" lvl="0" marL="0" rtl="0" algn="l">
              <a:spcBef>
                <a:spcPts val="1200"/>
              </a:spcBef>
              <a:spcAft>
                <a:spcPts val="0"/>
              </a:spcAft>
              <a:buNone/>
            </a:pPr>
            <a:r>
              <a:t/>
            </a:r>
            <a:endParaRPr/>
          </a:p>
        </p:txBody>
      </p:sp>
      <p:sp>
        <p:nvSpPr>
          <p:cNvPr id="425" name="Google Shape;425;p34"/>
          <p:cNvSpPr txBox="1"/>
          <p:nvPr>
            <p:ph idx="1" type="body"/>
          </p:nvPr>
        </p:nvSpPr>
        <p:spPr>
          <a:xfrm>
            <a:off x="348050" y="1431750"/>
            <a:ext cx="2774400" cy="331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 Kiosk:</a:t>
            </a:r>
            <a:endParaRPr/>
          </a:p>
          <a:p>
            <a:pPr indent="0" lvl="0" marL="0" rtl="0" algn="l">
              <a:spcBef>
                <a:spcPts val="1200"/>
              </a:spcBef>
              <a:spcAft>
                <a:spcPts val="0"/>
              </a:spcAft>
              <a:buNone/>
            </a:pPr>
            <a:r>
              <a:rPr lang="en-GB"/>
              <a:t>As a way of bringing this </a:t>
            </a:r>
            <a:r>
              <a:rPr lang="en-GB"/>
              <a:t>idea</a:t>
            </a:r>
            <a:r>
              <a:rPr lang="en-GB"/>
              <a:t> to life, we have devised a building that is fully </a:t>
            </a:r>
            <a:r>
              <a:rPr lang="en-GB"/>
              <a:t>equipped</a:t>
            </a:r>
            <a:r>
              <a:rPr lang="en-GB"/>
              <a:t> with :</a:t>
            </a:r>
            <a:endParaRPr/>
          </a:p>
          <a:p>
            <a:pPr indent="-311150" lvl="0" marL="457200" rtl="0" algn="l">
              <a:spcBef>
                <a:spcPts val="1200"/>
              </a:spcBef>
              <a:spcAft>
                <a:spcPts val="0"/>
              </a:spcAft>
              <a:buSzPts val="1300"/>
              <a:buChar char="●"/>
            </a:pPr>
            <a:r>
              <a:rPr lang="en-GB"/>
              <a:t>Toilets</a:t>
            </a:r>
            <a:endParaRPr/>
          </a:p>
          <a:p>
            <a:pPr indent="-311150" lvl="0" marL="457200" rtl="0" algn="l">
              <a:spcBef>
                <a:spcPts val="0"/>
              </a:spcBef>
              <a:spcAft>
                <a:spcPts val="0"/>
              </a:spcAft>
              <a:buSzPts val="1300"/>
              <a:buChar char="●"/>
            </a:pPr>
            <a:r>
              <a:rPr lang="en-GB"/>
              <a:t>Gift Shop</a:t>
            </a:r>
            <a:endParaRPr/>
          </a:p>
          <a:p>
            <a:pPr indent="-311150" lvl="0" marL="457200" rtl="0" algn="l">
              <a:spcBef>
                <a:spcPts val="0"/>
              </a:spcBef>
              <a:spcAft>
                <a:spcPts val="0"/>
              </a:spcAft>
              <a:buSzPts val="1300"/>
              <a:buChar char="●"/>
            </a:pPr>
            <a:r>
              <a:rPr lang="en-GB"/>
              <a:t>Food kiosks </a:t>
            </a:r>
            <a:endParaRPr/>
          </a:p>
          <a:p>
            <a:pPr indent="-311150" lvl="0" marL="457200" rtl="0" algn="l">
              <a:spcBef>
                <a:spcPts val="0"/>
              </a:spcBef>
              <a:spcAft>
                <a:spcPts val="0"/>
              </a:spcAft>
              <a:buSzPts val="1300"/>
              <a:buChar char="●"/>
            </a:pPr>
            <a:r>
              <a:rPr lang="en-GB"/>
              <a:t>Different</a:t>
            </a:r>
            <a:r>
              <a:rPr lang="en-GB"/>
              <a:t> gaming machines </a:t>
            </a:r>
            <a:endParaRPr/>
          </a:p>
          <a:p>
            <a:pPr indent="-311150" lvl="0" marL="457200" rtl="0" algn="l">
              <a:spcBef>
                <a:spcPts val="0"/>
              </a:spcBef>
              <a:spcAft>
                <a:spcPts val="0"/>
              </a:spcAft>
              <a:buSzPts val="1300"/>
              <a:buChar char="●"/>
            </a:pPr>
            <a:r>
              <a:rPr lang="en-GB"/>
              <a:t>Toys chests</a:t>
            </a:r>
            <a:endParaRPr/>
          </a:p>
          <a:p>
            <a:pPr indent="-311150" lvl="0" marL="457200" rtl="0" algn="l">
              <a:spcBef>
                <a:spcPts val="0"/>
              </a:spcBef>
              <a:spcAft>
                <a:spcPts val="0"/>
              </a:spcAft>
              <a:buSzPts val="1300"/>
              <a:buChar char="●"/>
            </a:pPr>
            <a:r>
              <a:rPr lang="en-GB"/>
              <a:t>Backyard playground</a:t>
            </a:r>
            <a:endParaRPr/>
          </a:p>
          <a:p>
            <a:pPr indent="0" lvl="0" marL="0" rtl="0" algn="l">
              <a:spcBef>
                <a:spcPts val="1200"/>
              </a:spcBef>
              <a:spcAft>
                <a:spcPts val="1200"/>
              </a:spcAft>
              <a:buNone/>
            </a:pPr>
            <a:r>
              <a:t/>
            </a:r>
            <a:endParaRPr/>
          </a:p>
        </p:txBody>
      </p:sp>
      <p:pic>
        <p:nvPicPr>
          <p:cNvPr id="426" name="Google Shape;426;p34" title="Video-4.avi">
            <a:hlinkClick r:id="rId3"/>
          </p:cNvPr>
          <p:cNvPicPr preferRelativeResize="0"/>
          <p:nvPr/>
        </p:nvPicPr>
        <p:blipFill>
          <a:blip r:embed="rId4">
            <a:alphaModFix/>
          </a:blip>
          <a:stretch>
            <a:fillRect/>
          </a:stretch>
        </p:blipFill>
        <p:spPr>
          <a:xfrm>
            <a:off x="4333600" y="1507950"/>
            <a:ext cx="4630300" cy="3472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1000"/>
                                        <p:tgtEl>
                                          <p:spTgt spid="4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3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Playground area</a:t>
            </a:r>
            <a:endParaRPr/>
          </a:p>
        </p:txBody>
      </p:sp>
      <p:sp>
        <p:nvSpPr>
          <p:cNvPr id="432" name="Google Shape;432;p35"/>
          <p:cNvSpPr txBox="1"/>
          <p:nvPr>
            <p:ph idx="1" type="body"/>
          </p:nvPr>
        </p:nvSpPr>
        <p:spPr>
          <a:xfrm>
            <a:off x="690975" y="1639875"/>
            <a:ext cx="28620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 Playground area is equipped with:</a:t>
            </a:r>
            <a:endParaRPr/>
          </a:p>
          <a:p>
            <a:pPr indent="-311150" lvl="0" marL="457200" rtl="0" algn="l">
              <a:spcBef>
                <a:spcPts val="1200"/>
              </a:spcBef>
              <a:spcAft>
                <a:spcPts val="0"/>
              </a:spcAft>
              <a:buSzPts val="1300"/>
              <a:buChar char="●"/>
            </a:pPr>
            <a:r>
              <a:rPr lang="en-GB"/>
              <a:t>Playhouse</a:t>
            </a:r>
            <a:endParaRPr/>
          </a:p>
          <a:p>
            <a:pPr indent="-311150" lvl="0" marL="457200" rtl="0" algn="l">
              <a:spcBef>
                <a:spcPts val="0"/>
              </a:spcBef>
              <a:spcAft>
                <a:spcPts val="0"/>
              </a:spcAft>
              <a:buSzPts val="1300"/>
              <a:buChar char="●"/>
            </a:pPr>
            <a:r>
              <a:rPr lang="en-GB"/>
              <a:t>Toys chests</a:t>
            </a:r>
            <a:endParaRPr/>
          </a:p>
          <a:p>
            <a:pPr indent="-311150" lvl="0" marL="457200" rtl="0" algn="l">
              <a:spcBef>
                <a:spcPts val="0"/>
              </a:spcBef>
              <a:spcAft>
                <a:spcPts val="0"/>
              </a:spcAft>
              <a:buSzPts val="1300"/>
              <a:buChar char="●"/>
            </a:pPr>
            <a:r>
              <a:rPr lang="en-GB"/>
              <a:t>Photo booth</a:t>
            </a:r>
            <a:endParaRPr/>
          </a:p>
          <a:p>
            <a:pPr indent="-311150" lvl="0" marL="457200" rtl="0" algn="l">
              <a:spcBef>
                <a:spcPts val="0"/>
              </a:spcBef>
              <a:spcAft>
                <a:spcPts val="0"/>
              </a:spcAft>
              <a:buSzPts val="1300"/>
              <a:buChar char="●"/>
            </a:pPr>
            <a:r>
              <a:rPr lang="en-GB"/>
              <a:t>Sand box</a:t>
            </a:r>
            <a:endParaRPr/>
          </a:p>
          <a:p>
            <a:pPr indent="-311150" lvl="0" marL="457200" rtl="0" algn="l">
              <a:spcBef>
                <a:spcPts val="0"/>
              </a:spcBef>
              <a:spcAft>
                <a:spcPts val="0"/>
              </a:spcAft>
              <a:buSzPts val="1300"/>
              <a:buChar char="●"/>
            </a:pPr>
            <a:r>
              <a:rPr lang="en-GB"/>
              <a:t>Swings</a:t>
            </a:r>
            <a:endParaRPr/>
          </a:p>
          <a:p>
            <a:pPr indent="-311150" lvl="0" marL="457200" rtl="0" algn="l">
              <a:spcBef>
                <a:spcPts val="0"/>
              </a:spcBef>
              <a:spcAft>
                <a:spcPts val="0"/>
              </a:spcAft>
              <a:buSzPts val="1300"/>
              <a:buChar char="●"/>
            </a:pPr>
            <a:r>
              <a:rPr lang="en-GB"/>
              <a:t>Multiple riding animals</a:t>
            </a:r>
            <a:endParaRPr/>
          </a:p>
        </p:txBody>
      </p:sp>
      <p:pic>
        <p:nvPicPr>
          <p:cNvPr id="433" name="Google Shape;433;p35"/>
          <p:cNvPicPr preferRelativeResize="0"/>
          <p:nvPr/>
        </p:nvPicPr>
        <p:blipFill rotWithShape="1">
          <a:blip r:embed="rId3">
            <a:alphaModFix/>
          </a:blip>
          <a:srcRect b="0" l="0" r="2723" t="0"/>
          <a:stretch/>
        </p:blipFill>
        <p:spPr>
          <a:xfrm>
            <a:off x="3476775" y="1328950"/>
            <a:ext cx="5591573" cy="3585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3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Inside venue</a:t>
            </a:r>
            <a:endParaRPr/>
          </a:p>
        </p:txBody>
      </p:sp>
      <p:sp>
        <p:nvSpPr>
          <p:cNvPr id="439" name="Google Shape;439;p36"/>
          <p:cNvSpPr txBox="1"/>
          <p:nvPr>
            <p:ph idx="1" type="body"/>
          </p:nvPr>
        </p:nvSpPr>
        <p:spPr>
          <a:xfrm>
            <a:off x="698250" y="1895200"/>
            <a:ext cx="2394300" cy="2541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GB"/>
              <a:t>Inside the venue we have :</a:t>
            </a:r>
            <a:endParaRPr/>
          </a:p>
          <a:p>
            <a:pPr indent="-304958" lvl="0" marL="457200" rtl="0" algn="l">
              <a:spcBef>
                <a:spcPts val="1200"/>
              </a:spcBef>
              <a:spcAft>
                <a:spcPts val="0"/>
              </a:spcAft>
              <a:buSzPct val="100000"/>
              <a:buChar char="●"/>
            </a:pPr>
            <a:r>
              <a:rPr lang="en-GB"/>
              <a:t>Lemonade stand</a:t>
            </a:r>
            <a:endParaRPr/>
          </a:p>
          <a:p>
            <a:pPr indent="-304958" lvl="0" marL="457200" rtl="0" algn="l">
              <a:spcBef>
                <a:spcPts val="0"/>
              </a:spcBef>
              <a:spcAft>
                <a:spcPts val="0"/>
              </a:spcAft>
              <a:buSzPct val="100000"/>
              <a:buChar char="●"/>
            </a:pPr>
            <a:r>
              <a:rPr lang="en-GB"/>
              <a:t>Hot dog stand</a:t>
            </a:r>
            <a:endParaRPr/>
          </a:p>
          <a:p>
            <a:pPr indent="-304958" lvl="0" marL="457200" rtl="0" algn="l">
              <a:spcBef>
                <a:spcPts val="0"/>
              </a:spcBef>
              <a:spcAft>
                <a:spcPts val="0"/>
              </a:spcAft>
              <a:buSzPct val="100000"/>
              <a:buChar char="●"/>
            </a:pPr>
            <a:r>
              <a:rPr lang="en-GB"/>
              <a:t>Lemonade stand</a:t>
            </a:r>
            <a:endParaRPr/>
          </a:p>
          <a:p>
            <a:pPr indent="-304958" lvl="0" marL="457200" rtl="0" algn="l">
              <a:spcBef>
                <a:spcPts val="0"/>
              </a:spcBef>
              <a:spcAft>
                <a:spcPts val="0"/>
              </a:spcAft>
              <a:buSzPct val="100000"/>
              <a:buChar char="●"/>
            </a:pPr>
            <a:r>
              <a:rPr lang="en-GB"/>
              <a:t>Hot drinks stand</a:t>
            </a:r>
            <a:endParaRPr/>
          </a:p>
          <a:p>
            <a:pPr indent="-304958" lvl="0" marL="457200" rtl="0" algn="l">
              <a:spcBef>
                <a:spcPts val="0"/>
              </a:spcBef>
              <a:spcAft>
                <a:spcPts val="0"/>
              </a:spcAft>
              <a:buSzPct val="100000"/>
              <a:buChar char="●"/>
            </a:pPr>
            <a:r>
              <a:rPr lang="en-GB"/>
              <a:t>Food and drinks vending machines</a:t>
            </a:r>
            <a:endParaRPr/>
          </a:p>
          <a:p>
            <a:pPr indent="-304958" lvl="0" marL="457200" rtl="0" algn="l">
              <a:spcBef>
                <a:spcPts val="0"/>
              </a:spcBef>
              <a:spcAft>
                <a:spcPts val="0"/>
              </a:spcAft>
              <a:buSzPct val="100000"/>
              <a:buChar char="●"/>
            </a:pPr>
            <a:r>
              <a:rPr lang="en-GB"/>
              <a:t>Tables </a:t>
            </a:r>
            <a:endParaRPr/>
          </a:p>
          <a:p>
            <a:pPr indent="-304958" lvl="0" marL="457200" rtl="0" algn="l">
              <a:spcBef>
                <a:spcPts val="0"/>
              </a:spcBef>
              <a:spcAft>
                <a:spcPts val="0"/>
              </a:spcAft>
              <a:buSzPct val="100000"/>
              <a:buChar char="●"/>
            </a:pPr>
            <a:r>
              <a:rPr lang="en-GB"/>
              <a:t>Multiple games activities</a:t>
            </a:r>
            <a:endParaRPr/>
          </a:p>
          <a:p>
            <a:pPr indent="-304958" lvl="0" marL="457200" rtl="0" algn="l">
              <a:spcBef>
                <a:spcPts val="0"/>
              </a:spcBef>
              <a:spcAft>
                <a:spcPts val="0"/>
              </a:spcAft>
              <a:buSzPct val="100000"/>
              <a:buChar char="●"/>
            </a:pPr>
            <a:r>
              <a:rPr lang="en-GB"/>
              <a:t>Toy chests</a:t>
            </a:r>
            <a:endParaRPr/>
          </a:p>
          <a:p>
            <a:pPr indent="0" lvl="0" marL="0" rtl="0" algn="l">
              <a:spcBef>
                <a:spcPts val="1200"/>
              </a:spcBef>
              <a:spcAft>
                <a:spcPts val="1200"/>
              </a:spcAft>
              <a:buNone/>
            </a:pPr>
            <a:r>
              <a:t/>
            </a:r>
            <a:endParaRPr/>
          </a:p>
        </p:txBody>
      </p:sp>
      <p:pic>
        <p:nvPicPr>
          <p:cNvPr id="440" name="Google Shape;440;p36"/>
          <p:cNvPicPr preferRelativeResize="0"/>
          <p:nvPr/>
        </p:nvPicPr>
        <p:blipFill>
          <a:blip r:embed="rId3">
            <a:alphaModFix/>
          </a:blip>
          <a:stretch>
            <a:fillRect/>
          </a:stretch>
        </p:blipFill>
        <p:spPr>
          <a:xfrm>
            <a:off x="3682026" y="1597875"/>
            <a:ext cx="5385773" cy="33596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3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Gift shop</a:t>
            </a:r>
            <a:endParaRPr/>
          </a:p>
        </p:txBody>
      </p:sp>
      <p:sp>
        <p:nvSpPr>
          <p:cNvPr id="446" name="Google Shape;446;p37"/>
          <p:cNvSpPr txBox="1"/>
          <p:nvPr>
            <p:ph idx="1" type="body"/>
          </p:nvPr>
        </p:nvSpPr>
        <p:spPr>
          <a:xfrm>
            <a:off x="399125" y="1680350"/>
            <a:ext cx="24096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 gift shop will include:</a:t>
            </a:r>
            <a:endParaRPr/>
          </a:p>
          <a:p>
            <a:pPr indent="-311150" lvl="0" marL="457200" rtl="0" algn="l">
              <a:spcBef>
                <a:spcPts val="1200"/>
              </a:spcBef>
              <a:spcAft>
                <a:spcPts val="0"/>
              </a:spcAft>
              <a:buSzPts val="1300"/>
              <a:buChar char="●"/>
            </a:pPr>
            <a:r>
              <a:rPr lang="en-GB"/>
              <a:t>T-shirts</a:t>
            </a:r>
            <a:endParaRPr/>
          </a:p>
          <a:p>
            <a:pPr indent="-311150" lvl="0" marL="457200" rtl="0" algn="l">
              <a:spcBef>
                <a:spcPts val="0"/>
              </a:spcBef>
              <a:spcAft>
                <a:spcPts val="0"/>
              </a:spcAft>
              <a:buSzPts val="1300"/>
              <a:buChar char="●"/>
            </a:pPr>
            <a:r>
              <a:rPr lang="en-GB"/>
              <a:t>Qr cards for the mobile game</a:t>
            </a:r>
            <a:endParaRPr/>
          </a:p>
          <a:p>
            <a:pPr indent="-311150" lvl="0" marL="457200" rtl="0" algn="l">
              <a:spcBef>
                <a:spcPts val="0"/>
              </a:spcBef>
              <a:spcAft>
                <a:spcPts val="0"/>
              </a:spcAft>
              <a:buSzPts val="1300"/>
              <a:buChar char="●"/>
            </a:pPr>
            <a:r>
              <a:rPr lang="en-GB"/>
              <a:t>Toys / </a:t>
            </a:r>
            <a:r>
              <a:rPr lang="en-GB"/>
              <a:t>Stuffed</a:t>
            </a:r>
            <a:r>
              <a:rPr lang="en-GB"/>
              <a:t> animals</a:t>
            </a:r>
            <a:endParaRPr/>
          </a:p>
          <a:p>
            <a:pPr indent="-311150" lvl="0" marL="457200" rtl="0" algn="l">
              <a:spcBef>
                <a:spcPts val="0"/>
              </a:spcBef>
              <a:spcAft>
                <a:spcPts val="0"/>
              </a:spcAft>
              <a:buSzPts val="1300"/>
              <a:buChar char="●"/>
            </a:pPr>
            <a:r>
              <a:rPr lang="en-GB"/>
              <a:t>Postcards</a:t>
            </a:r>
            <a:endParaRPr/>
          </a:p>
          <a:p>
            <a:pPr indent="-311150" lvl="0" marL="457200" rtl="0" algn="l">
              <a:spcBef>
                <a:spcPts val="0"/>
              </a:spcBef>
              <a:spcAft>
                <a:spcPts val="0"/>
              </a:spcAft>
              <a:buSzPts val="1300"/>
              <a:buChar char="●"/>
            </a:pPr>
            <a:r>
              <a:rPr lang="en-GB"/>
              <a:t>Posters</a:t>
            </a:r>
            <a:endParaRPr/>
          </a:p>
          <a:p>
            <a:pPr indent="-311150" lvl="0" marL="457200" rtl="0" algn="l">
              <a:spcBef>
                <a:spcPts val="0"/>
              </a:spcBef>
              <a:spcAft>
                <a:spcPts val="0"/>
              </a:spcAft>
              <a:buSzPts val="1300"/>
              <a:buChar char="●"/>
            </a:pPr>
            <a:r>
              <a:rPr lang="en-GB"/>
              <a:t>Keychains</a:t>
            </a:r>
            <a:endParaRPr/>
          </a:p>
          <a:p>
            <a:pPr indent="0" lvl="0" marL="0" rtl="0" algn="l">
              <a:spcBef>
                <a:spcPts val="1200"/>
              </a:spcBef>
              <a:spcAft>
                <a:spcPts val="1200"/>
              </a:spcAft>
              <a:buNone/>
            </a:pPr>
            <a:r>
              <a:t/>
            </a:r>
            <a:endParaRPr/>
          </a:p>
        </p:txBody>
      </p:sp>
      <p:pic>
        <p:nvPicPr>
          <p:cNvPr id="447" name="Google Shape;447;p37"/>
          <p:cNvPicPr preferRelativeResize="0"/>
          <p:nvPr/>
        </p:nvPicPr>
        <p:blipFill>
          <a:blip r:embed="rId3">
            <a:alphaModFix/>
          </a:blip>
          <a:stretch>
            <a:fillRect/>
          </a:stretch>
        </p:blipFill>
        <p:spPr>
          <a:xfrm>
            <a:off x="3278524" y="1145450"/>
            <a:ext cx="5789276" cy="3611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3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lnSpc>
                <a:spcPct val="106000"/>
              </a:lnSpc>
              <a:spcBef>
                <a:spcPts val="0"/>
              </a:spcBef>
              <a:spcAft>
                <a:spcPts val="1200"/>
              </a:spcAft>
              <a:buNone/>
            </a:pPr>
            <a:r>
              <a:rPr lang="en-GB" sz="3000">
                <a:solidFill>
                  <a:schemeClr val="dk1"/>
                </a:solidFill>
                <a:latin typeface="Nunito"/>
                <a:ea typeface="Nunito"/>
                <a:cs typeface="Nunito"/>
                <a:sym typeface="Nunito"/>
              </a:rPr>
              <a:t>Commercial </a:t>
            </a:r>
            <a:r>
              <a:rPr lang="en-GB" sz="3000">
                <a:solidFill>
                  <a:schemeClr val="dk1"/>
                </a:solidFill>
                <a:latin typeface="Nunito"/>
                <a:ea typeface="Nunito"/>
                <a:cs typeface="Nunito"/>
                <a:sym typeface="Nunito"/>
              </a:rPr>
              <a:t>Constraints</a:t>
            </a:r>
            <a:r>
              <a:rPr lang="en-GB" sz="3000">
                <a:solidFill>
                  <a:schemeClr val="dk1"/>
                </a:solidFill>
                <a:latin typeface="Nunito"/>
                <a:ea typeface="Nunito"/>
                <a:cs typeface="Nunito"/>
                <a:sym typeface="Nunito"/>
              </a:rPr>
              <a:t> </a:t>
            </a:r>
            <a:endParaRPr/>
          </a:p>
        </p:txBody>
      </p:sp>
      <p:sp>
        <p:nvSpPr>
          <p:cNvPr id="453" name="Google Shape;453;p38"/>
          <p:cNvSpPr txBox="1"/>
          <p:nvPr>
            <p:ph idx="1" type="body"/>
          </p:nvPr>
        </p:nvSpPr>
        <p:spPr>
          <a:xfrm>
            <a:off x="1303800" y="1990050"/>
            <a:ext cx="7030500" cy="3086700"/>
          </a:xfrm>
          <a:prstGeom prst="rect">
            <a:avLst/>
          </a:prstGeom>
        </p:spPr>
        <p:txBody>
          <a:bodyPr anchorCtr="0" anchor="t" bIns="91425" lIns="91425" spcFirstLastPara="1" rIns="91425" wrap="square" tIns="91425">
            <a:noAutofit/>
          </a:bodyPr>
          <a:lstStyle/>
          <a:p>
            <a:pPr indent="0" lvl="0" marL="0" rtl="0" algn="l">
              <a:lnSpc>
                <a:spcPct val="107916"/>
              </a:lnSpc>
              <a:spcBef>
                <a:spcPts val="1200"/>
              </a:spcBef>
              <a:spcAft>
                <a:spcPts val="0"/>
              </a:spcAft>
              <a:buNone/>
            </a:pPr>
            <a:r>
              <a:rPr lang="en-GB">
                <a:solidFill>
                  <a:srgbClr val="000000"/>
                </a:solidFill>
              </a:rPr>
              <a:t>We have taken into account the following estimations when calculating the commercial constraints for the project. </a:t>
            </a:r>
            <a:endParaRPr>
              <a:solidFill>
                <a:srgbClr val="000000"/>
              </a:solidFill>
            </a:endParaRPr>
          </a:p>
          <a:p>
            <a:pPr indent="-311150" lvl="0" marL="457200" rtl="0" algn="l">
              <a:lnSpc>
                <a:spcPct val="107916"/>
              </a:lnSpc>
              <a:spcBef>
                <a:spcPts val="1200"/>
              </a:spcBef>
              <a:spcAft>
                <a:spcPts val="0"/>
              </a:spcAft>
              <a:buClr>
                <a:srgbClr val="000000"/>
              </a:buClr>
              <a:buSzPts val="1300"/>
              <a:buChar char="●"/>
            </a:pPr>
            <a:r>
              <a:rPr lang="en-GB">
                <a:solidFill>
                  <a:srgbClr val="000000"/>
                </a:solidFill>
              </a:rPr>
              <a:t>Cost estimations</a:t>
            </a:r>
            <a:endParaRPr>
              <a:solidFill>
                <a:srgbClr val="000000"/>
              </a:solidFill>
            </a:endParaRPr>
          </a:p>
          <a:p>
            <a:pPr indent="-311150" lvl="0" marL="457200" rtl="0" algn="l">
              <a:lnSpc>
                <a:spcPct val="107916"/>
              </a:lnSpc>
              <a:spcBef>
                <a:spcPts val="0"/>
              </a:spcBef>
              <a:spcAft>
                <a:spcPts val="0"/>
              </a:spcAft>
              <a:buClr>
                <a:srgbClr val="000000"/>
              </a:buClr>
              <a:buSzPts val="1300"/>
              <a:buChar char="●"/>
            </a:pPr>
            <a:r>
              <a:rPr lang="en-GB">
                <a:solidFill>
                  <a:srgbClr val="000000"/>
                </a:solidFill>
              </a:rPr>
              <a:t>Project time scale estimations </a:t>
            </a:r>
            <a:endParaRPr>
              <a:solidFill>
                <a:srgbClr val="000000"/>
              </a:solidFill>
            </a:endParaRPr>
          </a:p>
          <a:p>
            <a:pPr indent="0" lvl="0" marL="0" rtl="0" algn="l">
              <a:lnSpc>
                <a:spcPct val="107916"/>
              </a:lnSpc>
              <a:spcBef>
                <a:spcPts val="1200"/>
              </a:spcBef>
              <a:spcAft>
                <a:spcPts val="0"/>
              </a:spcAft>
              <a:buNone/>
            </a:pPr>
            <a:r>
              <a:rPr lang="en-GB">
                <a:solidFill>
                  <a:srgbClr val="000000"/>
                </a:solidFill>
              </a:rPr>
              <a:t>We have carried out some basic calculations, to calculate the potential cost of the project. The calculations were based on estimated factors such as:</a:t>
            </a:r>
            <a:endParaRPr>
              <a:solidFill>
                <a:srgbClr val="000000"/>
              </a:solidFill>
            </a:endParaRPr>
          </a:p>
          <a:p>
            <a:pPr indent="-311150" lvl="0" marL="457200" rtl="0" algn="l">
              <a:lnSpc>
                <a:spcPct val="107916"/>
              </a:lnSpc>
              <a:spcBef>
                <a:spcPts val="1200"/>
              </a:spcBef>
              <a:spcAft>
                <a:spcPts val="0"/>
              </a:spcAft>
              <a:buClr>
                <a:srgbClr val="000000"/>
              </a:buClr>
              <a:buSzPts val="1300"/>
              <a:buChar char="➢"/>
            </a:pPr>
            <a:r>
              <a:rPr lang="en-GB">
                <a:solidFill>
                  <a:srgbClr val="000000"/>
                </a:solidFill>
              </a:rPr>
              <a:t>The estimated staff costs and the total hours of work that is required to complete the work. </a:t>
            </a:r>
            <a:endParaRPr>
              <a:solidFill>
                <a:srgbClr val="000000"/>
              </a:solidFill>
            </a:endParaRPr>
          </a:p>
          <a:p>
            <a:pPr indent="-311150" lvl="0" marL="457200" rtl="0" algn="l">
              <a:lnSpc>
                <a:spcPct val="107916"/>
              </a:lnSpc>
              <a:spcBef>
                <a:spcPts val="0"/>
              </a:spcBef>
              <a:spcAft>
                <a:spcPts val="0"/>
              </a:spcAft>
              <a:buClr>
                <a:srgbClr val="000000"/>
              </a:buClr>
              <a:buSzPts val="1300"/>
              <a:buChar char="➢"/>
            </a:pPr>
            <a:r>
              <a:rPr lang="en-GB">
                <a:solidFill>
                  <a:srgbClr val="000000"/>
                </a:solidFill>
              </a:rPr>
              <a:t>The project costs/resources</a:t>
            </a:r>
            <a:endParaRPr>
              <a:solidFill>
                <a:srgbClr val="000000"/>
              </a:solidFill>
            </a:endParaRPr>
          </a:p>
          <a:p>
            <a:pPr indent="-311150" lvl="0" marL="457200" rtl="0" algn="l">
              <a:lnSpc>
                <a:spcPct val="107916"/>
              </a:lnSpc>
              <a:spcBef>
                <a:spcPts val="0"/>
              </a:spcBef>
              <a:spcAft>
                <a:spcPts val="0"/>
              </a:spcAft>
              <a:buClr>
                <a:srgbClr val="000000"/>
              </a:buClr>
              <a:buSzPts val="1300"/>
              <a:buChar char="➢"/>
            </a:pPr>
            <a:r>
              <a:rPr lang="en-GB">
                <a:solidFill>
                  <a:srgbClr val="000000"/>
                </a:solidFill>
              </a:rPr>
              <a:t>The required profit margin  </a:t>
            </a:r>
            <a:endParaRPr>
              <a:solidFill>
                <a:srgbClr val="000000"/>
              </a:solidFill>
            </a:endParaRPr>
          </a:p>
          <a:p>
            <a:pPr indent="0" lvl="0" marL="0" rtl="0" algn="l">
              <a:lnSpc>
                <a:spcPct val="107916"/>
              </a:lnSpc>
              <a:spcBef>
                <a:spcPts val="1200"/>
              </a:spcBef>
              <a:spcAft>
                <a:spcPts val="12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3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lnSpc>
                <a:spcPct val="106000"/>
              </a:lnSpc>
              <a:spcBef>
                <a:spcPts val="0"/>
              </a:spcBef>
              <a:spcAft>
                <a:spcPts val="1200"/>
              </a:spcAft>
              <a:buNone/>
            </a:pPr>
            <a:r>
              <a:rPr lang="en-GB" sz="3000">
                <a:solidFill>
                  <a:schemeClr val="dk1"/>
                </a:solidFill>
                <a:latin typeface="Nunito"/>
                <a:ea typeface="Nunito"/>
                <a:cs typeface="Nunito"/>
                <a:sym typeface="Nunito"/>
              </a:rPr>
              <a:t>Project cost calculations </a:t>
            </a:r>
            <a:endParaRPr/>
          </a:p>
        </p:txBody>
      </p:sp>
      <p:pic>
        <p:nvPicPr>
          <p:cNvPr id="459" name="Google Shape;459;p39"/>
          <p:cNvPicPr preferRelativeResize="0"/>
          <p:nvPr/>
        </p:nvPicPr>
        <p:blipFill>
          <a:blip r:embed="rId3">
            <a:alphaModFix/>
          </a:blip>
          <a:stretch>
            <a:fillRect/>
          </a:stretch>
        </p:blipFill>
        <p:spPr>
          <a:xfrm>
            <a:off x="2589650" y="1342950"/>
            <a:ext cx="3709700" cy="33036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lnSpc>
                <a:spcPct val="106000"/>
              </a:lnSpc>
              <a:spcBef>
                <a:spcPts val="0"/>
              </a:spcBef>
              <a:spcAft>
                <a:spcPts val="0"/>
              </a:spcAft>
              <a:buNone/>
            </a:pPr>
            <a:r>
              <a:rPr lang="en-GB" sz="3000">
                <a:solidFill>
                  <a:schemeClr val="dk1"/>
                </a:solidFill>
                <a:latin typeface="Nunito"/>
                <a:ea typeface="Nunito"/>
                <a:cs typeface="Nunito"/>
                <a:sym typeface="Nunito"/>
              </a:rPr>
              <a:t>Conclusion</a:t>
            </a:r>
            <a:endParaRPr sz="3000">
              <a:solidFill>
                <a:schemeClr val="dk1"/>
              </a:solidFill>
              <a:latin typeface="Nunito"/>
              <a:ea typeface="Nunito"/>
              <a:cs typeface="Nunito"/>
              <a:sym typeface="Nunito"/>
            </a:endParaRPr>
          </a:p>
          <a:p>
            <a:pPr indent="0" lvl="0" marL="0" rtl="0" algn="l">
              <a:spcBef>
                <a:spcPts val="1200"/>
              </a:spcBef>
              <a:spcAft>
                <a:spcPts val="0"/>
              </a:spcAft>
              <a:buNone/>
            </a:pPr>
            <a:r>
              <a:t/>
            </a:r>
            <a:endParaRPr/>
          </a:p>
        </p:txBody>
      </p:sp>
      <p:sp>
        <p:nvSpPr>
          <p:cNvPr id="465" name="Google Shape;465;p40"/>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GB" sz="2000">
                <a:solidFill>
                  <a:srgbClr val="000000"/>
                </a:solidFill>
                <a:latin typeface="Arial"/>
                <a:ea typeface="Arial"/>
                <a:cs typeface="Arial"/>
                <a:sym typeface="Arial"/>
              </a:rPr>
              <a:t>We really appreciate you taking time to join us for this presentation today. </a:t>
            </a:r>
            <a:endParaRPr sz="2000">
              <a:solidFill>
                <a:srgbClr val="000000"/>
              </a:solidFill>
              <a:latin typeface="Arial"/>
              <a:ea typeface="Arial"/>
              <a:cs typeface="Arial"/>
              <a:sym typeface="Arial"/>
            </a:endParaRPr>
          </a:p>
          <a:p>
            <a:pPr indent="0" lvl="0" marL="0" rtl="0" algn="ctr">
              <a:spcBef>
                <a:spcPts val="0"/>
              </a:spcBef>
              <a:spcAft>
                <a:spcPts val="0"/>
              </a:spcAft>
              <a:buNone/>
            </a:pPr>
            <a:r>
              <a:t/>
            </a:r>
            <a:endParaRPr sz="2000">
              <a:solidFill>
                <a:srgbClr val="000000"/>
              </a:solidFill>
              <a:latin typeface="Arial"/>
              <a:ea typeface="Arial"/>
              <a:cs typeface="Arial"/>
              <a:sym typeface="Arial"/>
            </a:endParaRPr>
          </a:p>
          <a:p>
            <a:pPr indent="0" lvl="0" marL="0" rtl="0" algn="ctr">
              <a:spcBef>
                <a:spcPts val="0"/>
              </a:spcBef>
              <a:spcAft>
                <a:spcPts val="0"/>
              </a:spcAft>
              <a:buNone/>
            </a:pPr>
            <a:r>
              <a:t/>
            </a:r>
            <a:endParaRPr sz="2000">
              <a:solidFill>
                <a:srgbClr val="000000"/>
              </a:solidFill>
              <a:latin typeface="Arial"/>
              <a:ea typeface="Arial"/>
              <a:cs typeface="Arial"/>
              <a:sym typeface="Arial"/>
            </a:endParaRPr>
          </a:p>
          <a:p>
            <a:pPr indent="0" lvl="0" marL="0" rtl="0" algn="ctr">
              <a:spcBef>
                <a:spcPts val="0"/>
              </a:spcBef>
              <a:spcAft>
                <a:spcPts val="0"/>
              </a:spcAft>
              <a:buNone/>
            </a:pPr>
            <a:r>
              <a:t/>
            </a:r>
            <a:endParaRPr sz="2000">
              <a:solidFill>
                <a:srgbClr val="000000"/>
              </a:solidFill>
              <a:latin typeface="Arial"/>
              <a:ea typeface="Arial"/>
              <a:cs typeface="Arial"/>
              <a:sym typeface="Arial"/>
            </a:endParaRPr>
          </a:p>
          <a:p>
            <a:pPr indent="0" lvl="0" marL="0" rtl="0" algn="ctr">
              <a:spcBef>
                <a:spcPts val="0"/>
              </a:spcBef>
              <a:spcAft>
                <a:spcPts val="0"/>
              </a:spcAft>
              <a:buNone/>
            </a:pPr>
            <a:r>
              <a:rPr lang="en-GB" sz="2000">
                <a:solidFill>
                  <a:srgbClr val="000000"/>
                </a:solidFill>
                <a:latin typeface="Arial"/>
                <a:ea typeface="Arial"/>
                <a:cs typeface="Arial"/>
                <a:sym typeface="Arial"/>
              </a:rPr>
              <a:t>If you have any outstanding questions, please feel free to ask, as we have now come to the conclusion of the presentation.</a:t>
            </a:r>
            <a:endParaRPr sz="2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1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lnSpc>
                <a:spcPct val="106000"/>
              </a:lnSpc>
              <a:spcBef>
                <a:spcPts val="0"/>
              </a:spcBef>
              <a:spcAft>
                <a:spcPts val="0"/>
              </a:spcAft>
              <a:buNone/>
            </a:pPr>
            <a:r>
              <a:rPr lang="en-GB" sz="3000">
                <a:solidFill>
                  <a:schemeClr val="dk1"/>
                </a:solidFill>
                <a:latin typeface="Nunito"/>
                <a:ea typeface="Nunito"/>
                <a:cs typeface="Nunito"/>
                <a:sym typeface="Nunito"/>
              </a:rPr>
              <a:t>Background </a:t>
            </a:r>
            <a:endParaRPr sz="3000">
              <a:solidFill>
                <a:schemeClr val="dk1"/>
              </a:solidFill>
              <a:latin typeface="Nunito"/>
              <a:ea typeface="Nunito"/>
              <a:cs typeface="Nunito"/>
              <a:sym typeface="Nunito"/>
            </a:endParaRPr>
          </a:p>
          <a:p>
            <a:pPr indent="0" lvl="0" marL="0" rtl="0" algn="l">
              <a:spcBef>
                <a:spcPts val="1200"/>
              </a:spcBef>
              <a:spcAft>
                <a:spcPts val="0"/>
              </a:spcAft>
              <a:buNone/>
            </a:pPr>
            <a:r>
              <a:t/>
            </a:r>
            <a:endParaRPr/>
          </a:p>
        </p:txBody>
      </p:sp>
      <p:sp>
        <p:nvSpPr>
          <p:cNvPr id="290" name="Google Shape;290;p1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lnSpc>
                <a:spcPct val="107916"/>
              </a:lnSpc>
              <a:spcBef>
                <a:spcPts val="1200"/>
              </a:spcBef>
              <a:spcAft>
                <a:spcPts val="0"/>
              </a:spcAft>
              <a:buNone/>
            </a:pPr>
            <a:r>
              <a:rPr lang="en-GB">
                <a:solidFill>
                  <a:srgbClr val="000000"/>
                </a:solidFill>
              </a:rPr>
              <a:t>The Synergy Solutions software development company was approached by Matthew Jones, the current zoo manager at Claybrook zoo, who wanted us to develop a suite of software products that includes a website, visitor information &amp; self-service style technologies and records management system.  </a:t>
            </a:r>
            <a:endParaRPr>
              <a:solidFill>
                <a:srgbClr val="000000"/>
              </a:solidFill>
            </a:endParaRPr>
          </a:p>
          <a:p>
            <a:pPr indent="0" lvl="0" marL="0" rtl="0" algn="l">
              <a:lnSpc>
                <a:spcPct val="107916"/>
              </a:lnSpc>
              <a:spcBef>
                <a:spcPts val="1200"/>
              </a:spcBef>
              <a:spcAft>
                <a:spcPts val="0"/>
              </a:spcAft>
              <a:buNone/>
            </a:pPr>
            <a:r>
              <a:t/>
            </a:r>
            <a:endParaRPr>
              <a:solidFill>
                <a:srgbClr val="000000"/>
              </a:solidFill>
            </a:endParaRPr>
          </a:p>
          <a:p>
            <a:pPr indent="0" lvl="0" marL="0" rtl="0" algn="l">
              <a:lnSpc>
                <a:spcPct val="107916"/>
              </a:lnSpc>
              <a:spcBef>
                <a:spcPts val="1200"/>
              </a:spcBef>
              <a:spcAft>
                <a:spcPts val="1200"/>
              </a:spcAft>
              <a:buNone/>
            </a:pPr>
            <a:r>
              <a:rPr lang="en-GB">
                <a:solidFill>
                  <a:srgbClr val="000000"/>
                </a:solidFill>
              </a:rPr>
              <a:t>In response to the problem, we have developed a range of products that exceeds your expectations.</a:t>
            </a:r>
            <a:endParaRPr>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1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lnSpc>
                <a:spcPct val="106000"/>
              </a:lnSpc>
              <a:spcBef>
                <a:spcPts val="0"/>
              </a:spcBef>
              <a:spcAft>
                <a:spcPts val="1200"/>
              </a:spcAft>
              <a:buNone/>
            </a:pPr>
            <a:r>
              <a:rPr lang="en-GB" sz="3000">
                <a:solidFill>
                  <a:schemeClr val="dk1"/>
                </a:solidFill>
                <a:latin typeface="Nunito"/>
                <a:ea typeface="Nunito"/>
                <a:cs typeface="Nunito"/>
                <a:sym typeface="Nunito"/>
              </a:rPr>
              <a:t>Limitations of Existing System(s)</a:t>
            </a:r>
            <a:endParaRPr/>
          </a:p>
        </p:txBody>
      </p:sp>
      <p:sp>
        <p:nvSpPr>
          <p:cNvPr id="296" name="Google Shape;296;p1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fontScale="25000" lnSpcReduction="20000"/>
          </a:bodyPr>
          <a:lstStyle/>
          <a:p>
            <a:pPr indent="0" lvl="0" marL="0" rtl="0" algn="l">
              <a:lnSpc>
                <a:spcPct val="107916"/>
              </a:lnSpc>
              <a:spcBef>
                <a:spcPts val="1200"/>
              </a:spcBef>
              <a:spcAft>
                <a:spcPts val="0"/>
              </a:spcAft>
              <a:buNone/>
            </a:pPr>
            <a:r>
              <a:rPr lang="en-GB" sz="4618">
                <a:solidFill>
                  <a:srgbClr val="000000"/>
                </a:solidFill>
              </a:rPr>
              <a:t>Lack of storage space </a:t>
            </a:r>
            <a:endParaRPr sz="4618">
              <a:solidFill>
                <a:srgbClr val="000000"/>
              </a:solidFill>
            </a:endParaRPr>
          </a:p>
          <a:p>
            <a:pPr indent="0" lvl="0" marL="0" rtl="0" algn="l">
              <a:lnSpc>
                <a:spcPct val="107916"/>
              </a:lnSpc>
              <a:spcBef>
                <a:spcPts val="1200"/>
              </a:spcBef>
              <a:spcAft>
                <a:spcPts val="0"/>
              </a:spcAft>
              <a:buNone/>
            </a:pPr>
            <a:r>
              <a:rPr lang="en-GB" sz="4618">
                <a:solidFill>
                  <a:srgbClr val="000000"/>
                </a:solidFill>
              </a:rPr>
              <a:t>Time consumption for retrieval &amp; editing process</a:t>
            </a:r>
            <a:endParaRPr sz="4618">
              <a:solidFill>
                <a:srgbClr val="000000"/>
              </a:solidFill>
            </a:endParaRPr>
          </a:p>
          <a:p>
            <a:pPr indent="0" lvl="0" marL="0" rtl="0" algn="l">
              <a:lnSpc>
                <a:spcPct val="107916"/>
              </a:lnSpc>
              <a:spcBef>
                <a:spcPts val="1200"/>
              </a:spcBef>
              <a:spcAft>
                <a:spcPts val="0"/>
              </a:spcAft>
              <a:buNone/>
            </a:pPr>
            <a:r>
              <a:rPr lang="en-GB" sz="4618">
                <a:solidFill>
                  <a:srgbClr val="000000"/>
                </a:solidFill>
              </a:rPr>
              <a:t>Prone to damage &amp; weak security </a:t>
            </a:r>
            <a:endParaRPr sz="4618">
              <a:solidFill>
                <a:srgbClr val="000000"/>
              </a:solidFill>
            </a:endParaRPr>
          </a:p>
          <a:p>
            <a:pPr indent="0" lvl="0" marL="0" rtl="0" algn="l">
              <a:lnSpc>
                <a:spcPct val="107916"/>
              </a:lnSpc>
              <a:spcBef>
                <a:spcPts val="1200"/>
              </a:spcBef>
              <a:spcAft>
                <a:spcPts val="0"/>
              </a:spcAft>
              <a:buNone/>
            </a:pPr>
            <a:r>
              <a:rPr lang="en-GB" sz="4618">
                <a:solidFill>
                  <a:srgbClr val="000000"/>
                </a:solidFill>
              </a:rPr>
              <a:t>Lack of technology - less outreach</a:t>
            </a:r>
            <a:endParaRPr sz="4618">
              <a:solidFill>
                <a:srgbClr val="000000"/>
              </a:solidFill>
            </a:endParaRPr>
          </a:p>
          <a:p>
            <a:pPr indent="0" lvl="0" marL="0" rtl="0" algn="l">
              <a:lnSpc>
                <a:spcPct val="107916"/>
              </a:lnSpc>
              <a:spcBef>
                <a:spcPts val="1200"/>
              </a:spcBef>
              <a:spcAft>
                <a:spcPts val="0"/>
              </a:spcAft>
              <a:buNone/>
            </a:pPr>
            <a:r>
              <a:rPr lang="en-GB" sz="4618">
                <a:solidFill>
                  <a:srgbClr val="000000"/>
                </a:solidFill>
              </a:rPr>
              <a:t>Signage - updated once a year, as not technical.</a:t>
            </a:r>
            <a:endParaRPr sz="4618">
              <a:solidFill>
                <a:srgbClr val="000000"/>
              </a:solidFill>
            </a:endParaRPr>
          </a:p>
          <a:p>
            <a:pPr indent="0" lvl="0" marL="0" rtl="0" algn="l">
              <a:lnSpc>
                <a:spcPct val="107916"/>
              </a:lnSpc>
              <a:spcBef>
                <a:spcPts val="1200"/>
              </a:spcBef>
              <a:spcAft>
                <a:spcPts val="0"/>
              </a:spcAft>
              <a:buNone/>
            </a:pPr>
            <a:r>
              <a:rPr lang="en-GB" sz="4618">
                <a:solidFill>
                  <a:srgbClr val="000000"/>
                </a:solidFill>
              </a:rPr>
              <a:t>Less attraction due to the lack of publicity.</a:t>
            </a:r>
            <a:endParaRPr sz="4618">
              <a:solidFill>
                <a:srgbClr val="000000"/>
              </a:solidFill>
            </a:endParaRPr>
          </a:p>
          <a:p>
            <a:pPr indent="0" lvl="0" marL="0" rtl="0" algn="l">
              <a:lnSpc>
                <a:spcPct val="107916"/>
              </a:lnSpc>
              <a:spcBef>
                <a:spcPts val="1200"/>
              </a:spcBef>
              <a:spcAft>
                <a:spcPts val="0"/>
              </a:spcAft>
              <a:buNone/>
            </a:pPr>
            <a:r>
              <a:rPr lang="en-GB" sz="4618">
                <a:solidFill>
                  <a:srgbClr val="000000"/>
                </a:solidFill>
              </a:rPr>
              <a:t>High costs &amp; environmentally damaging</a:t>
            </a:r>
            <a:endParaRPr sz="4618">
              <a:solidFill>
                <a:srgbClr val="000000"/>
              </a:solidFill>
            </a:endParaRPr>
          </a:p>
          <a:p>
            <a:pPr indent="0" lvl="0" marL="0" rtl="0" algn="l">
              <a:lnSpc>
                <a:spcPct val="107916"/>
              </a:lnSpc>
              <a:spcBef>
                <a:spcPts val="1200"/>
              </a:spcBef>
              <a:spcAft>
                <a:spcPts val="0"/>
              </a:spcAft>
              <a:buNone/>
            </a:pPr>
            <a:r>
              <a:t/>
            </a:r>
            <a:endParaRPr>
              <a:solidFill>
                <a:srgbClr val="000000"/>
              </a:solidFill>
            </a:endParaRPr>
          </a:p>
          <a:p>
            <a:pPr indent="0" lvl="0" marL="0" rtl="0" algn="l">
              <a:lnSpc>
                <a:spcPct val="107916"/>
              </a:lnSpc>
              <a:spcBef>
                <a:spcPts val="1200"/>
              </a:spcBef>
              <a:spcAft>
                <a:spcPts val="0"/>
              </a:spcAft>
              <a:buNone/>
            </a:pPr>
            <a:r>
              <a:t/>
            </a:r>
            <a:endParaRPr>
              <a:solidFill>
                <a:srgbClr val="000000"/>
              </a:solidFill>
            </a:endParaRPr>
          </a:p>
          <a:p>
            <a:pPr indent="0" lvl="0" marL="0" rtl="0" algn="l">
              <a:lnSpc>
                <a:spcPct val="107916"/>
              </a:lnSpc>
              <a:spcBef>
                <a:spcPts val="1200"/>
              </a:spcBef>
              <a:spcAft>
                <a:spcPts val="0"/>
              </a:spcAft>
              <a:buNone/>
            </a:pPr>
            <a:r>
              <a:t/>
            </a:r>
            <a:endParaRPr>
              <a:solidFill>
                <a:srgbClr val="000000"/>
              </a:solidFill>
            </a:endParaRPr>
          </a:p>
          <a:p>
            <a:pPr indent="0" lvl="0" marL="0" rtl="0" algn="l">
              <a:spcBef>
                <a:spcPts val="1200"/>
              </a:spcBef>
              <a:spcAft>
                <a:spcPts val="1200"/>
              </a:spcAft>
              <a:buNone/>
            </a:pPr>
            <a:r>
              <a:rPr lang="en-GB"/>
              <a: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1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lnSpc>
                <a:spcPct val="106000"/>
              </a:lnSpc>
              <a:spcBef>
                <a:spcPts val="0"/>
              </a:spcBef>
              <a:spcAft>
                <a:spcPts val="0"/>
              </a:spcAft>
              <a:buNone/>
            </a:pPr>
            <a:r>
              <a:rPr lang="en-GB" sz="3000">
                <a:solidFill>
                  <a:schemeClr val="dk1"/>
                </a:solidFill>
                <a:latin typeface="Nunito"/>
                <a:ea typeface="Nunito"/>
                <a:cs typeface="Nunito"/>
                <a:sym typeface="Nunito"/>
              </a:rPr>
              <a:t>Aim/Objectives of project</a:t>
            </a:r>
            <a:endParaRPr sz="3000">
              <a:solidFill>
                <a:schemeClr val="dk1"/>
              </a:solidFill>
              <a:latin typeface="Nunito"/>
              <a:ea typeface="Nunito"/>
              <a:cs typeface="Nunito"/>
              <a:sym typeface="Nunito"/>
            </a:endParaRPr>
          </a:p>
          <a:p>
            <a:pPr indent="0" lvl="0" marL="0" rtl="0" algn="l">
              <a:spcBef>
                <a:spcPts val="1200"/>
              </a:spcBef>
              <a:spcAft>
                <a:spcPts val="0"/>
              </a:spcAft>
              <a:buNone/>
            </a:pPr>
            <a:r>
              <a:t/>
            </a:r>
            <a:endParaRPr/>
          </a:p>
        </p:txBody>
      </p:sp>
      <p:sp>
        <p:nvSpPr>
          <p:cNvPr id="302" name="Google Shape;302;p17"/>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lnSpc>
                <a:spcPct val="107916"/>
              </a:lnSpc>
              <a:spcBef>
                <a:spcPts val="1200"/>
              </a:spcBef>
              <a:spcAft>
                <a:spcPts val="0"/>
              </a:spcAft>
              <a:buNone/>
            </a:pPr>
            <a:r>
              <a:rPr lang="en-GB">
                <a:solidFill>
                  <a:srgbClr val="000000"/>
                </a:solidFill>
              </a:rPr>
              <a:t>The key aim of this project is to develop an effective and efficient suite of products which includes:</a:t>
            </a:r>
            <a:endParaRPr>
              <a:solidFill>
                <a:srgbClr val="000000"/>
              </a:solidFill>
            </a:endParaRPr>
          </a:p>
          <a:p>
            <a:pPr indent="-311150" lvl="0" marL="914400" rtl="0" algn="l">
              <a:lnSpc>
                <a:spcPct val="107916"/>
              </a:lnSpc>
              <a:spcBef>
                <a:spcPts val="1200"/>
              </a:spcBef>
              <a:spcAft>
                <a:spcPts val="0"/>
              </a:spcAft>
              <a:buClr>
                <a:srgbClr val="000000"/>
              </a:buClr>
              <a:buSzPts val="1300"/>
              <a:buAutoNum type="arabicPeriod"/>
            </a:pPr>
            <a:r>
              <a:rPr lang="en-GB">
                <a:solidFill>
                  <a:srgbClr val="000000"/>
                </a:solidFill>
              </a:rPr>
              <a:t>A customer facing zoo website</a:t>
            </a:r>
            <a:endParaRPr>
              <a:solidFill>
                <a:srgbClr val="000000"/>
              </a:solidFill>
            </a:endParaRPr>
          </a:p>
          <a:p>
            <a:pPr indent="-311150" lvl="0" marL="914400" rtl="0" algn="l">
              <a:lnSpc>
                <a:spcPct val="107916"/>
              </a:lnSpc>
              <a:spcBef>
                <a:spcPts val="0"/>
              </a:spcBef>
              <a:spcAft>
                <a:spcPts val="0"/>
              </a:spcAft>
              <a:buClr>
                <a:srgbClr val="000000"/>
              </a:buClr>
              <a:buSzPts val="1300"/>
              <a:buAutoNum type="arabicPeriod"/>
            </a:pPr>
            <a:r>
              <a:rPr lang="en-GB">
                <a:solidFill>
                  <a:srgbClr val="000000"/>
                </a:solidFill>
              </a:rPr>
              <a:t>internal facing visitor information technologies</a:t>
            </a:r>
            <a:endParaRPr>
              <a:solidFill>
                <a:srgbClr val="000000"/>
              </a:solidFill>
            </a:endParaRPr>
          </a:p>
          <a:p>
            <a:pPr indent="-311150" lvl="0" marL="914400" rtl="0" algn="l">
              <a:lnSpc>
                <a:spcPct val="107916"/>
              </a:lnSpc>
              <a:spcBef>
                <a:spcPts val="0"/>
              </a:spcBef>
              <a:spcAft>
                <a:spcPts val="0"/>
              </a:spcAft>
              <a:buClr>
                <a:srgbClr val="000000"/>
              </a:buClr>
              <a:buSzPts val="1300"/>
              <a:buAutoNum type="arabicPeriod"/>
            </a:pPr>
            <a:r>
              <a:rPr lang="en-GB">
                <a:solidFill>
                  <a:srgbClr val="000000"/>
                </a:solidFill>
              </a:rPr>
              <a:t>A zoo records administration/content management system that will allow key business records for the zoo to be effectively managed.</a:t>
            </a:r>
            <a:endParaRPr>
              <a:solidFill>
                <a:srgbClr val="000000"/>
              </a:solidFill>
            </a:endParaRPr>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1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lnSpc>
                <a:spcPct val="106000"/>
              </a:lnSpc>
              <a:spcBef>
                <a:spcPts val="0"/>
              </a:spcBef>
              <a:spcAft>
                <a:spcPts val="1200"/>
              </a:spcAft>
              <a:buNone/>
            </a:pPr>
            <a:r>
              <a:rPr lang="en-GB" sz="3000">
                <a:solidFill>
                  <a:schemeClr val="dk1"/>
                </a:solidFill>
                <a:latin typeface="Nunito"/>
                <a:ea typeface="Nunito"/>
                <a:cs typeface="Nunito"/>
                <a:sym typeface="Nunito"/>
              </a:rPr>
              <a:t>Investigation of Comparable Systems/Current user views </a:t>
            </a:r>
            <a:endParaRPr/>
          </a:p>
        </p:txBody>
      </p:sp>
      <p:sp>
        <p:nvSpPr>
          <p:cNvPr id="308" name="Google Shape;308;p18"/>
          <p:cNvSpPr txBox="1"/>
          <p:nvPr>
            <p:ph idx="1" type="body"/>
          </p:nvPr>
        </p:nvSpPr>
        <p:spPr>
          <a:xfrm>
            <a:off x="1303800" y="1788600"/>
            <a:ext cx="3813000" cy="4542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n-GB" sz="1652"/>
              <a:t>These are the </a:t>
            </a:r>
            <a:r>
              <a:rPr lang="en-GB" sz="1652"/>
              <a:t>results</a:t>
            </a:r>
            <a:r>
              <a:rPr lang="en-GB" sz="1652"/>
              <a:t> from the </a:t>
            </a:r>
            <a:r>
              <a:rPr lang="en-GB" sz="1652"/>
              <a:t>questionnaire:</a:t>
            </a:r>
            <a:endParaRPr sz="1652"/>
          </a:p>
        </p:txBody>
      </p:sp>
      <p:pic>
        <p:nvPicPr>
          <p:cNvPr id="309" name="Google Shape;309;p18"/>
          <p:cNvPicPr preferRelativeResize="0"/>
          <p:nvPr/>
        </p:nvPicPr>
        <p:blipFill rotWithShape="1">
          <a:blip r:embed="rId3">
            <a:alphaModFix/>
          </a:blip>
          <a:srcRect b="7521" l="13200" r="4243" t="4912"/>
          <a:stretch/>
        </p:blipFill>
        <p:spPr>
          <a:xfrm>
            <a:off x="617775" y="2571750"/>
            <a:ext cx="2618750" cy="1638400"/>
          </a:xfrm>
          <a:prstGeom prst="rect">
            <a:avLst/>
          </a:prstGeom>
          <a:noFill/>
          <a:ln>
            <a:noFill/>
          </a:ln>
        </p:spPr>
      </p:pic>
      <p:pic>
        <p:nvPicPr>
          <p:cNvPr id="310" name="Google Shape;310;p18"/>
          <p:cNvPicPr preferRelativeResize="0"/>
          <p:nvPr/>
        </p:nvPicPr>
        <p:blipFill rotWithShape="1">
          <a:blip r:embed="rId4">
            <a:alphaModFix/>
          </a:blip>
          <a:srcRect b="11499" l="11178" r="3621" t="7120"/>
          <a:stretch/>
        </p:blipFill>
        <p:spPr>
          <a:xfrm>
            <a:off x="6231300" y="2637663"/>
            <a:ext cx="2457599" cy="1506575"/>
          </a:xfrm>
          <a:prstGeom prst="rect">
            <a:avLst/>
          </a:prstGeom>
          <a:noFill/>
          <a:ln>
            <a:noFill/>
          </a:ln>
        </p:spPr>
      </p:pic>
      <p:pic>
        <p:nvPicPr>
          <p:cNvPr id="311" name="Google Shape;311;p18"/>
          <p:cNvPicPr preferRelativeResize="0"/>
          <p:nvPr/>
        </p:nvPicPr>
        <p:blipFill rotWithShape="1">
          <a:blip r:embed="rId5">
            <a:alphaModFix/>
          </a:blip>
          <a:srcRect b="7978" l="9624" r="3274" t="6420"/>
          <a:stretch/>
        </p:blipFill>
        <p:spPr>
          <a:xfrm>
            <a:off x="3222338" y="2598613"/>
            <a:ext cx="2699326" cy="1584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1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lnSpc>
                <a:spcPct val="106000"/>
              </a:lnSpc>
              <a:spcBef>
                <a:spcPts val="0"/>
              </a:spcBef>
              <a:spcAft>
                <a:spcPts val="1200"/>
              </a:spcAft>
              <a:buNone/>
            </a:pPr>
            <a:r>
              <a:rPr lang="en-GB" sz="3000">
                <a:solidFill>
                  <a:schemeClr val="dk1"/>
                </a:solidFill>
                <a:latin typeface="Nunito"/>
                <a:ea typeface="Nunito"/>
                <a:cs typeface="Nunito"/>
                <a:sym typeface="Nunito"/>
              </a:rPr>
              <a:t>Comparable Systems - website</a:t>
            </a:r>
            <a:endParaRPr/>
          </a:p>
        </p:txBody>
      </p:sp>
      <p:sp>
        <p:nvSpPr>
          <p:cNvPr id="317" name="Google Shape;317;p19"/>
          <p:cNvSpPr txBox="1"/>
          <p:nvPr/>
        </p:nvSpPr>
        <p:spPr>
          <a:xfrm>
            <a:off x="1876425" y="1216025"/>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107916"/>
              </a:lnSpc>
              <a:spcBef>
                <a:spcPts val="0"/>
              </a:spcBef>
              <a:spcAft>
                <a:spcPts val="0"/>
              </a:spcAft>
              <a:buNone/>
            </a:pPr>
            <a:r>
              <a:t/>
            </a:r>
            <a:endParaRPr sz="1100">
              <a:latin typeface="Calibri"/>
              <a:ea typeface="Calibri"/>
              <a:cs typeface="Calibri"/>
              <a:sym typeface="Calibri"/>
            </a:endParaRPr>
          </a:p>
          <a:p>
            <a:pPr indent="0" lvl="0" marL="0" rtl="0" algn="l">
              <a:lnSpc>
                <a:spcPct val="107916"/>
              </a:lnSpc>
              <a:spcBef>
                <a:spcPts val="800"/>
              </a:spcBef>
              <a:spcAft>
                <a:spcPts val="800"/>
              </a:spcAft>
              <a:buNone/>
            </a:pPr>
            <a:r>
              <a:t/>
            </a:r>
            <a:endParaRPr sz="1100">
              <a:latin typeface="Calibri"/>
              <a:ea typeface="Calibri"/>
              <a:cs typeface="Calibri"/>
              <a:sym typeface="Calibri"/>
            </a:endParaRPr>
          </a:p>
        </p:txBody>
      </p:sp>
      <p:graphicFrame>
        <p:nvGraphicFramePr>
          <p:cNvPr id="318" name="Google Shape;318;p19"/>
          <p:cNvGraphicFramePr/>
          <p:nvPr/>
        </p:nvGraphicFramePr>
        <p:xfrm>
          <a:off x="824525" y="1827513"/>
          <a:ext cx="3000000" cy="3000000"/>
        </p:xfrm>
        <a:graphic>
          <a:graphicData uri="http://schemas.openxmlformats.org/drawingml/2006/table">
            <a:tbl>
              <a:tblPr>
                <a:noFill/>
                <a:tableStyleId>{E22A4422-F6BB-49C7-B514-BED16CEC8AB8}</a:tableStyleId>
              </a:tblPr>
              <a:tblGrid>
                <a:gridCol w="1447800"/>
                <a:gridCol w="1447800"/>
                <a:gridCol w="1447800"/>
                <a:gridCol w="1447800"/>
                <a:gridCol w="1447800"/>
              </a:tblGrid>
              <a:tr h="381000">
                <a:tc>
                  <a:txBody>
                    <a:bodyPr/>
                    <a:lstStyle/>
                    <a:p>
                      <a:pPr indent="0" lvl="0" marL="0" rtl="0" algn="ctr">
                        <a:lnSpc>
                          <a:spcPct val="107000"/>
                        </a:lnSpc>
                        <a:spcBef>
                          <a:spcPts val="1200"/>
                        </a:spcBef>
                        <a:spcAft>
                          <a:spcPts val="800"/>
                        </a:spcAft>
                        <a:buNone/>
                      </a:pPr>
                      <a:r>
                        <a:rPr b="1" lang="en-GB">
                          <a:latin typeface="Calibri"/>
                          <a:ea typeface="Calibri"/>
                          <a:cs typeface="Calibri"/>
                          <a:sym typeface="Calibri"/>
                        </a:rPr>
                        <a:t>Feature</a:t>
                      </a:r>
                      <a:endParaRPr sz="1600"/>
                    </a:p>
                  </a:txBody>
                  <a:tcPr marT="91425" marB="91425" marR="91425" marL="91425"/>
                </a:tc>
                <a:tc>
                  <a:txBody>
                    <a:bodyPr/>
                    <a:lstStyle/>
                    <a:p>
                      <a:pPr indent="0" lvl="0" marL="0" rtl="0" algn="ctr">
                        <a:lnSpc>
                          <a:spcPct val="107000"/>
                        </a:lnSpc>
                        <a:spcBef>
                          <a:spcPts val="1200"/>
                        </a:spcBef>
                        <a:spcAft>
                          <a:spcPts val="800"/>
                        </a:spcAft>
                        <a:buNone/>
                      </a:pPr>
                      <a:r>
                        <a:rPr b="1" lang="en-GB">
                          <a:latin typeface="Calibri"/>
                          <a:ea typeface="Calibri"/>
                          <a:cs typeface="Calibri"/>
                          <a:sym typeface="Calibri"/>
                        </a:rPr>
                        <a:t>Whipsnade Zoo</a:t>
                      </a:r>
                      <a:endParaRPr sz="1600"/>
                    </a:p>
                  </a:txBody>
                  <a:tcPr marT="91425" marB="91425" marR="91425" marL="91425">
                    <a:solidFill>
                      <a:srgbClr val="B6D7A8"/>
                    </a:solidFill>
                  </a:tcPr>
                </a:tc>
                <a:tc>
                  <a:txBody>
                    <a:bodyPr/>
                    <a:lstStyle/>
                    <a:p>
                      <a:pPr indent="0" lvl="0" marL="0" rtl="0" algn="ctr">
                        <a:lnSpc>
                          <a:spcPct val="107000"/>
                        </a:lnSpc>
                        <a:spcBef>
                          <a:spcPts val="1200"/>
                        </a:spcBef>
                        <a:spcAft>
                          <a:spcPts val="800"/>
                        </a:spcAft>
                        <a:buNone/>
                      </a:pPr>
                      <a:r>
                        <a:rPr b="1" lang="en-GB">
                          <a:latin typeface="Calibri"/>
                          <a:ea typeface="Calibri"/>
                          <a:cs typeface="Calibri"/>
                          <a:sym typeface="Calibri"/>
                        </a:rPr>
                        <a:t>Colchester Zoo</a:t>
                      </a:r>
                      <a:endParaRPr sz="1600"/>
                    </a:p>
                  </a:txBody>
                  <a:tcPr marT="91425" marB="91425" marR="91425" marL="91425">
                    <a:solidFill>
                      <a:srgbClr val="B6D7A8"/>
                    </a:solidFill>
                  </a:tcPr>
                </a:tc>
                <a:tc>
                  <a:txBody>
                    <a:bodyPr/>
                    <a:lstStyle/>
                    <a:p>
                      <a:pPr indent="0" lvl="0" marL="0" rtl="0" algn="ctr">
                        <a:lnSpc>
                          <a:spcPct val="107000"/>
                        </a:lnSpc>
                        <a:spcBef>
                          <a:spcPts val="1200"/>
                        </a:spcBef>
                        <a:spcAft>
                          <a:spcPts val="800"/>
                        </a:spcAft>
                        <a:buNone/>
                      </a:pPr>
                      <a:r>
                        <a:rPr b="1" lang="en-GB">
                          <a:latin typeface="Calibri"/>
                          <a:ea typeface="Calibri"/>
                          <a:cs typeface="Calibri"/>
                          <a:sym typeface="Calibri"/>
                        </a:rPr>
                        <a:t>Chester Zoo</a:t>
                      </a:r>
                      <a:endParaRPr sz="1600"/>
                    </a:p>
                  </a:txBody>
                  <a:tcPr marT="91425" marB="91425" marR="91425" marL="91425">
                    <a:solidFill>
                      <a:srgbClr val="B6D7A8"/>
                    </a:solidFill>
                  </a:tcPr>
                </a:tc>
                <a:tc>
                  <a:txBody>
                    <a:bodyPr/>
                    <a:lstStyle/>
                    <a:p>
                      <a:pPr indent="0" lvl="0" marL="0" rtl="0" algn="ctr">
                        <a:lnSpc>
                          <a:spcPct val="107000"/>
                        </a:lnSpc>
                        <a:spcBef>
                          <a:spcPts val="1200"/>
                        </a:spcBef>
                        <a:spcAft>
                          <a:spcPts val="800"/>
                        </a:spcAft>
                        <a:buNone/>
                      </a:pPr>
                      <a:r>
                        <a:rPr b="1" lang="en-GB">
                          <a:latin typeface="Calibri"/>
                          <a:ea typeface="Calibri"/>
                          <a:cs typeface="Calibri"/>
                          <a:sym typeface="Calibri"/>
                        </a:rPr>
                        <a:t>ZSL London Zoo</a:t>
                      </a:r>
                      <a:endParaRPr sz="1600"/>
                    </a:p>
                  </a:txBody>
                  <a:tcPr marT="91425" marB="91425" marR="91425" marL="91425">
                    <a:solidFill>
                      <a:srgbClr val="B6D7A8"/>
                    </a:solidFill>
                  </a:tcPr>
                </a:tc>
              </a:tr>
              <a:tr h="381000">
                <a:tc>
                  <a:txBody>
                    <a:bodyPr/>
                    <a:lstStyle/>
                    <a:p>
                      <a:pPr indent="0" lvl="0" marL="0" rtl="0" algn="l">
                        <a:lnSpc>
                          <a:spcPct val="107000"/>
                        </a:lnSpc>
                        <a:spcBef>
                          <a:spcPts val="1200"/>
                        </a:spcBef>
                        <a:spcAft>
                          <a:spcPts val="800"/>
                        </a:spcAft>
                        <a:buNone/>
                      </a:pPr>
                      <a:r>
                        <a:rPr lang="en-GB"/>
                        <a:t>Usability</a:t>
                      </a:r>
                      <a:endParaRPr sz="1600"/>
                    </a:p>
                  </a:txBody>
                  <a:tcPr marT="91425" marB="91425" marR="91425" marL="91425"/>
                </a:tc>
                <a:tc>
                  <a:txBody>
                    <a:bodyPr/>
                    <a:lstStyle/>
                    <a:p>
                      <a:pPr indent="0" lvl="0" marL="0" rtl="0" algn="ctr">
                        <a:spcBef>
                          <a:spcPts val="0"/>
                        </a:spcBef>
                        <a:spcAft>
                          <a:spcPts val="0"/>
                        </a:spcAft>
                        <a:buNone/>
                      </a:pPr>
                      <a:r>
                        <a:rPr lang="en-GB"/>
                        <a:t>4</a:t>
                      </a:r>
                      <a:endParaRPr/>
                    </a:p>
                  </a:txBody>
                  <a:tcPr marT="91425" marB="91425" marR="91425" marL="91425"/>
                </a:tc>
                <a:tc>
                  <a:txBody>
                    <a:bodyPr/>
                    <a:lstStyle/>
                    <a:p>
                      <a:pPr indent="0" lvl="0" marL="0" rtl="0" algn="ctr">
                        <a:spcBef>
                          <a:spcPts val="0"/>
                        </a:spcBef>
                        <a:spcAft>
                          <a:spcPts val="0"/>
                        </a:spcAft>
                        <a:buNone/>
                      </a:pPr>
                      <a:r>
                        <a:rPr lang="en-GB"/>
                        <a:t>4</a:t>
                      </a:r>
                      <a:endParaRPr/>
                    </a:p>
                  </a:txBody>
                  <a:tcPr marT="91425" marB="91425" marR="91425" marL="91425"/>
                </a:tc>
                <a:tc>
                  <a:txBody>
                    <a:bodyPr/>
                    <a:lstStyle/>
                    <a:p>
                      <a:pPr indent="0" lvl="0" marL="0" rtl="0" algn="ctr">
                        <a:spcBef>
                          <a:spcPts val="0"/>
                        </a:spcBef>
                        <a:spcAft>
                          <a:spcPts val="0"/>
                        </a:spcAft>
                        <a:buNone/>
                      </a:pPr>
                      <a:r>
                        <a:rPr lang="en-GB"/>
                        <a:t>5</a:t>
                      </a:r>
                      <a:endParaRPr/>
                    </a:p>
                  </a:txBody>
                  <a:tcPr marT="91425" marB="91425" marR="91425" marL="91425"/>
                </a:tc>
                <a:tc>
                  <a:txBody>
                    <a:bodyPr/>
                    <a:lstStyle/>
                    <a:p>
                      <a:pPr indent="0" lvl="0" marL="0" rtl="0" algn="ctr">
                        <a:spcBef>
                          <a:spcPts val="0"/>
                        </a:spcBef>
                        <a:spcAft>
                          <a:spcPts val="0"/>
                        </a:spcAft>
                        <a:buNone/>
                      </a:pPr>
                      <a:r>
                        <a:rPr lang="en-GB"/>
                        <a:t>4</a:t>
                      </a:r>
                      <a:endParaRPr/>
                    </a:p>
                  </a:txBody>
                  <a:tcPr marT="91425" marB="91425" marR="91425" marL="91425"/>
                </a:tc>
              </a:tr>
              <a:tr h="381000">
                <a:tc>
                  <a:txBody>
                    <a:bodyPr/>
                    <a:lstStyle/>
                    <a:p>
                      <a:pPr indent="0" lvl="0" marL="0" rtl="0" algn="l">
                        <a:spcBef>
                          <a:spcPts val="0"/>
                        </a:spcBef>
                        <a:spcAft>
                          <a:spcPts val="0"/>
                        </a:spcAft>
                        <a:buNone/>
                      </a:pPr>
                      <a:r>
                        <a:rPr lang="en-GB"/>
                        <a:t>Layout</a:t>
                      </a:r>
                      <a:endParaRPr/>
                    </a:p>
                  </a:txBody>
                  <a:tcPr marT="91425" marB="91425" marR="91425" marL="91425"/>
                </a:tc>
                <a:tc>
                  <a:txBody>
                    <a:bodyPr/>
                    <a:lstStyle/>
                    <a:p>
                      <a:pPr indent="0" lvl="0" marL="0" rtl="0" algn="ctr">
                        <a:spcBef>
                          <a:spcPts val="0"/>
                        </a:spcBef>
                        <a:spcAft>
                          <a:spcPts val="0"/>
                        </a:spcAft>
                        <a:buNone/>
                      </a:pPr>
                      <a:r>
                        <a:rPr lang="en-GB"/>
                        <a:t>4</a:t>
                      </a:r>
                      <a:endParaRPr/>
                    </a:p>
                  </a:txBody>
                  <a:tcPr marT="91425" marB="91425" marR="91425" marL="91425"/>
                </a:tc>
                <a:tc>
                  <a:txBody>
                    <a:bodyPr/>
                    <a:lstStyle/>
                    <a:p>
                      <a:pPr indent="0" lvl="0" marL="0" rtl="0" algn="ctr">
                        <a:spcBef>
                          <a:spcPts val="0"/>
                        </a:spcBef>
                        <a:spcAft>
                          <a:spcPts val="0"/>
                        </a:spcAft>
                        <a:buNone/>
                      </a:pPr>
                      <a:r>
                        <a:rPr lang="en-GB"/>
                        <a:t>4</a:t>
                      </a:r>
                      <a:endParaRPr/>
                    </a:p>
                  </a:txBody>
                  <a:tcPr marT="91425" marB="91425" marR="91425" marL="91425"/>
                </a:tc>
                <a:tc>
                  <a:txBody>
                    <a:bodyPr/>
                    <a:lstStyle/>
                    <a:p>
                      <a:pPr indent="0" lvl="0" marL="0" rtl="0" algn="ctr">
                        <a:spcBef>
                          <a:spcPts val="0"/>
                        </a:spcBef>
                        <a:spcAft>
                          <a:spcPts val="0"/>
                        </a:spcAft>
                        <a:buNone/>
                      </a:pPr>
                      <a:r>
                        <a:rPr lang="en-GB"/>
                        <a:t>5</a:t>
                      </a:r>
                      <a:endParaRPr/>
                    </a:p>
                  </a:txBody>
                  <a:tcPr marT="91425" marB="91425" marR="91425" marL="91425"/>
                </a:tc>
                <a:tc>
                  <a:txBody>
                    <a:bodyPr/>
                    <a:lstStyle/>
                    <a:p>
                      <a:pPr indent="0" lvl="0" marL="0" rtl="0" algn="ctr">
                        <a:spcBef>
                          <a:spcPts val="0"/>
                        </a:spcBef>
                        <a:spcAft>
                          <a:spcPts val="0"/>
                        </a:spcAft>
                        <a:buNone/>
                      </a:pPr>
                      <a:r>
                        <a:rPr lang="en-GB"/>
                        <a:t>3</a:t>
                      </a:r>
                      <a:endParaRPr/>
                    </a:p>
                  </a:txBody>
                  <a:tcPr marT="91425" marB="91425" marR="91425" marL="91425"/>
                </a:tc>
              </a:tr>
              <a:tr h="381000">
                <a:tc>
                  <a:txBody>
                    <a:bodyPr/>
                    <a:lstStyle/>
                    <a:p>
                      <a:pPr indent="0" lvl="0" marL="0" rtl="0" algn="l">
                        <a:spcBef>
                          <a:spcPts val="0"/>
                        </a:spcBef>
                        <a:spcAft>
                          <a:spcPts val="0"/>
                        </a:spcAft>
                        <a:buNone/>
                      </a:pPr>
                      <a:r>
                        <a:rPr lang="en-GB"/>
                        <a:t>Speed</a:t>
                      </a:r>
                      <a:endParaRPr/>
                    </a:p>
                  </a:txBody>
                  <a:tcPr marT="91425" marB="91425" marR="91425" marL="91425"/>
                </a:tc>
                <a:tc>
                  <a:txBody>
                    <a:bodyPr/>
                    <a:lstStyle/>
                    <a:p>
                      <a:pPr indent="0" lvl="0" marL="0" rtl="0" algn="ctr">
                        <a:spcBef>
                          <a:spcPts val="0"/>
                        </a:spcBef>
                        <a:spcAft>
                          <a:spcPts val="0"/>
                        </a:spcAft>
                        <a:buNone/>
                      </a:pPr>
                      <a:r>
                        <a:rPr lang="en-GB"/>
                        <a:t>4</a:t>
                      </a:r>
                      <a:endParaRPr/>
                    </a:p>
                  </a:txBody>
                  <a:tcPr marT="91425" marB="91425" marR="91425" marL="91425"/>
                </a:tc>
                <a:tc>
                  <a:txBody>
                    <a:bodyPr/>
                    <a:lstStyle/>
                    <a:p>
                      <a:pPr indent="0" lvl="0" marL="0" rtl="0" algn="ctr">
                        <a:spcBef>
                          <a:spcPts val="0"/>
                        </a:spcBef>
                        <a:spcAft>
                          <a:spcPts val="0"/>
                        </a:spcAft>
                        <a:buNone/>
                      </a:pPr>
                      <a:r>
                        <a:rPr lang="en-GB"/>
                        <a:t>4</a:t>
                      </a:r>
                      <a:endParaRPr/>
                    </a:p>
                  </a:txBody>
                  <a:tcPr marT="91425" marB="91425" marR="91425" marL="91425"/>
                </a:tc>
                <a:tc>
                  <a:txBody>
                    <a:bodyPr/>
                    <a:lstStyle/>
                    <a:p>
                      <a:pPr indent="0" lvl="0" marL="0" rtl="0" algn="ctr">
                        <a:spcBef>
                          <a:spcPts val="0"/>
                        </a:spcBef>
                        <a:spcAft>
                          <a:spcPts val="0"/>
                        </a:spcAft>
                        <a:buNone/>
                      </a:pPr>
                      <a:r>
                        <a:rPr lang="en-GB"/>
                        <a:t>4</a:t>
                      </a:r>
                      <a:endParaRPr/>
                    </a:p>
                  </a:txBody>
                  <a:tcPr marT="91425" marB="91425" marR="91425" marL="91425"/>
                </a:tc>
                <a:tc>
                  <a:txBody>
                    <a:bodyPr/>
                    <a:lstStyle/>
                    <a:p>
                      <a:pPr indent="0" lvl="0" marL="0" rtl="0" algn="ctr">
                        <a:spcBef>
                          <a:spcPts val="0"/>
                        </a:spcBef>
                        <a:spcAft>
                          <a:spcPts val="0"/>
                        </a:spcAft>
                        <a:buNone/>
                      </a:pPr>
                      <a:r>
                        <a:rPr lang="en-GB"/>
                        <a:t>4</a:t>
                      </a:r>
                      <a:endParaRPr/>
                    </a:p>
                  </a:txBody>
                  <a:tcPr marT="91425" marB="91425" marR="91425" marL="91425"/>
                </a:tc>
              </a:tr>
              <a:tr h="381000">
                <a:tc>
                  <a:txBody>
                    <a:bodyPr/>
                    <a:lstStyle/>
                    <a:p>
                      <a:pPr indent="0" lvl="0" marL="0" rtl="0" algn="l">
                        <a:spcBef>
                          <a:spcPts val="0"/>
                        </a:spcBef>
                        <a:spcAft>
                          <a:spcPts val="0"/>
                        </a:spcAft>
                        <a:buNone/>
                      </a:pPr>
                      <a:r>
                        <a:rPr lang="en-GB"/>
                        <a:t>Navigation</a:t>
                      </a:r>
                      <a:endParaRPr/>
                    </a:p>
                  </a:txBody>
                  <a:tcPr marT="91425" marB="91425" marR="91425" marL="91425"/>
                </a:tc>
                <a:tc>
                  <a:txBody>
                    <a:bodyPr/>
                    <a:lstStyle/>
                    <a:p>
                      <a:pPr indent="0" lvl="0" marL="0" rtl="0" algn="ctr">
                        <a:spcBef>
                          <a:spcPts val="0"/>
                        </a:spcBef>
                        <a:spcAft>
                          <a:spcPts val="0"/>
                        </a:spcAft>
                        <a:buNone/>
                      </a:pPr>
                      <a:r>
                        <a:rPr lang="en-GB"/>
                        <a:t>3</a:t>
                      </a:r>
                      <a:endParaRPr/>
                    </a:p>
                  </a:txBody>
                  <a:tcPr marT="91425" marB="91425" marR="91425" marL="91425"/>
                </a:tc>
                <a:tc>
                  <a:txBody>
                    <a:bodyPr/>
                    <a:lstStyle/>
                    <a:p>
                      <a:pPr indent="0" lvl="0" marL="0" rtl="0" algn="ctr">
                        <a:spcBef>
                          <a:spcPts val="0"/>
                        </a:spcBef>
                        <a:spcAft>
                          <a:spcPts val="0"/>
                        </a:spcAft>
                        <a:buNone/>
                      </a:pPr>
                      <a:r>
                        <a:rPr lang="en-GB"/>
                        <a:t>5</a:t>
                      </a:r>
                      <a:endParaRPr/>
                    </a:p>
                  </a:txBody>
                  <a:tcPr marT="91425" marB="91425" marR="91425" marL="91425"/>
                </a:tc>
                <a:tc>
                  <a:txBody>
                    <a:bodyPr/>
                    <a:lstStyle/>
                    <a:p>
                      <a:pPr indent="0" lvl="0" marL="0" rtl="0" algn="ctr">
                        <a:spcBef>
                          <a:spcPts val="0"/>
                        </a:spcBef>
                        <a:spcAft>
                          <a:spcPts val="0"/>
                        </a:spcAft>
                        <a:buNone/>
                      </a:pPr>
                      <a:r>
                        <a:rPr lang="en-GB"/>
                        <a:t>4</a:t>
                      </a:r>
                      <a:endParaRPr/>
                    </a:p>
                  </a:txBody>
                  <a:tcPr marT="91425" marB="91425" marR="91425" marL="91425"/>
                </a:tc>
                <a:tc>
                  <a:txBody>
                    <a:bodyPr/>
                    <a:lstStyle/>
                    <a:p>
                      <a:pPr indent="0" lvl="0" marL="0" rtl="0" algn="ctr">
                        <a:spcBef>
                          <a:spcPts val="0"/>
                        </a:spcBef>
                        <a:spcAft>
                          <a:spcPts val="0"/>
                        </a:spcAft>
                        <a:buNone/>
                      </a:pPr>
                      <a:r>
                        <a:rPr lang="en-GB"/>
                        <a:t>3</a:t>
                      </a:r>
                      <a:endParaRPr/>
                    </a:p>
                  </a:txBody>
                  <a:tcPr marT="91425" marB="91425" marR="91425" marL="91425"/>
                </a:tc>
              </a:tr>
              <a:tr h="381000">
                <a:tc>
                  <a:txBody>
                    <a:bodyPr/>
                    <a:lstStyle/>
                    <a:p>
                      <a:pPr indent="0" lvl="0" marL="0" rtl="0" algn="l">
                        <a:spcBef>
                          <a:spcPts val="0"/>
                        </a:spcBef>
                        <a:spcAft>
                          <a:spcPts val="0"/>
                        </a:spcAft>
                        <a:buNone/>
                      </a:pPr>
                      <a:r>
                        <a:rPr lang="en-GB"/>
                        <a:t>Colour Scheme</a:t>
                      </a:r>
                      <a:endParaRPr/>
                    </a:p>
                  </a:txBody>
                  <a:tcPr marT="91425" marB="91425" marR="91425" marL="91425"/>
                </a:tc>
                <a:tc>
                  <a:txBody>
                    <a:bodyPr/>
                    <a:lstStyle/>
                    <a:p>
                      <a:pPr indent="0" lvl="0" marL="0" rtl="0" algn="ctr">
                        <a:spcBef>
                          <a:spcPts val="0"/>
                        </a:spcBef>
                        <a:spcAft>
                          <a:spcPts val="0"/>
                        </a:spcAft>
                        <a:buNone/>
                      </a:pPr>
                      <a:r>
                        <a:rPr lang="en-GB"/>
                        <a:t>3</a:t>
                      </a:r>
                      <a:endParaRPr/>
                    </a:p>
                  </a:txBody>
                  <a:tcPr marT="91425" marB="91425" marR="91425" marL="91425"/>
                </a:tc>
                <a:tc>
                  <a:txBody>
                    <a:bodyPr/>
                    <a:lstStyle/>
                    <a:p>
                      <a:pPr indent="0" lvl="0" marL="0" rtl="0" algn="ctr">
                        <a:spcBef>
                          <a:spcPts val="0"/>
                        </a:spcBef>
                        <a:spcAft>
                          <a:spcPts val="0"/>
                        </a:spcAft>
                        <a:buNone/>
                      </a:pPr>
                      <a:r>
                        <a:rPr lang="en-GB"/>
                        <a:t>5</a:t>
                      </a:r>
                      <a:endParaRPr/>
                    </a:p>
                  </a:txBody>
                  <a:tcPr marT="91425" marB="91425" marR="91425" marL="91425"/>
                </a:tc>
                <a:tc>
                  <a:txBody>
                    <a:bodyPr/>
                    <a:lstStyle/>
                    <a:p>
                      <a:pPr indent="0" lvl="0" marL="0" rtl="0" algn="ctr">
                        <a:spcBef>
                          <a:spcPts val="0"/>
                        </a:spcBef>
                        <a:spcAft>
                          <a:spcPts val="0"/>
                        </a:spcAft>
                        <a:buNone/>
                      </a:pPr>
                      <a:r>
                        <a:rPr lang="en-GB"/>
                        <a:t>5</a:t>
                      </a:r>
                      <a:endParaRPr/>
                    </a:p>
                  </a:txBody>
                  <a:tcPr marT="91425" marB="91425" marR="91425" marL="91425"/>
                </a:tc>
                <a:tc>
                  <a:txBody>
                    <a:bodyPr/>
                    <a:lstStyle/>
                    <a:p>
                      <a:pPr indent="0" lvl="0" marL="0" rtl="0" algn="ctr">
                        <a:spcBef>
                          <a:spcPts val="0"/>
                        </a:spcBef>
                        <a:spcAft>
                          <a:spcPts val="0"/>
                        </a:spcAft>
                        <a:buNone/>
                      </a:pPr>
                      <a:r>
                        <a:rPr lang="en-GB"/>
                        <a:t>3</a:t>
                      </a:r>
                      <a:endParaRPr/>
                    </a:p>
                  </a:txBody>
                  <a:tcPr marT="91425" marB="91425" marR="91425" marL="91425"/>
                </a:tc>
              </a:tr>
              <a:tr h="381000">
                <a:tc>
                  <a:txBody>
                    <a:bodyPr/>
                    <a:lstStyle/>
                    <a:p>
                      <a:pPr indent="0" lvl="0" marL="0" rtl="0" algn="l">
                        <a:spcBef>
                          <a:spcPts val="0"/>
                        </a:spcBef>
                        <a:spcAft>
                          <a:spcPts val="0"/>
                        </a:spcAft>
                        <a:buNone/>
                      </a:pPr>
                      <a:r>
                        <a:rPr lang="en-GB"/>
                        <a:t>Images</a:t>
                      </a:r>
                      <a:endParaRPr/>
                    </a:p>
                  </a:txBody>
                  <a:tcPr marT="91425" marB="91425" marR="91425" marL="91425"/>
                </a:tc>
                <a:tc>
                  <a:txBody>
                    <a:bodyPr/>
                    <a:lstStyle/>
                    <a:p>
                      <a:pPr indent="0" lvl="0" marL="0" rtl="0" algn="ctr">
                        <a:spcBef>
                          <a:spcPts val="0"/>
                        </a:spcBef>
                        <a:spcAft>
                          <a:spcPts val="0"/>
                        </a:spcAft>
                        <a:buNone/>
                      </a:pPr>
                      <a:r>
                        <a:rPr lang="en-GB"/>
                        <a:t>3</a:t>
                      </a:r>
                      <a:endParaRPr/>
                    </a:p>
                  </a:txBody>
                  <a:tcPr marT="91425" marB="91425" marR="91425" marL="91425"/>
                </a:tc>
                <a:tc>
                  <a:txBody>
                    <a:bodyPr/>
                    <a:lstStyle/>
                    <a:p>
                      <a:pPr indent="0" lvl="0" marL="0" rtl="0" algn="ctr">
                        <a:spcBef>
                          <a:spcPts val="0"/>
                        </a:spcBef>
                        <a:spcAft>
                          <a:spcPts val="0"/>
                        </a:spcAft>
                        <a:buNone/>
                      </a:pPr>
                      <a:r>
                        <a:rPr lang="en-GB"/>
                        <a:t>3</a:t>
                      </a:r>
                      <a:endParaRPr/>
                    </a:p>
                  </a:txBody>
                  <a:tcPr marT="91425" marB="91425" marR="91425" marL="91425"/>
                </a:tc>
                <a:tc>
                  <a:txBody>
                    <a:bodyPr/>
                    <a:lstStyle/>
                    <a:p>
                      <a:pPr indent="0" lvl="0" marL="0" rtl="0" algn="ctr">
                        <a:spcBef>
                          <a:spcPts val="0"/>
                        </a:spcBef>
                        <a:spcAft>
                          <a:spcPts val="0"/>
                        </a:spcAft>
                        <a:buNone/>
                      </a:pPr>
                      <a:r>
                        <a:rPr lang="en-GB"/>
                        <a:t>5</a:t>
                      </a:r>
                      <a:endParaRPr/>
                    </a:p>
                  </a:txBody>
                  <a:tcPr marT="91425" marB="91425" marR="91425" marL="91425"/>
                </a:tc>
                <a:tc>
                  <a:txBody>
                    <a:bodyPr/>
                    <a:lstStyle/>
                    <a:p>
                      <a:pPr indent="0" lvl="0" marL="0" rtl="0" algn="ctr">
                        <a:spcBef>
                          <a:spcPts val="0"/>
                        </a:spcBef>
                        <a:spcAft>
                          <a:spcPts val="0"/>
                        </a:spcAft>
                        <a:buNone/>
                      </a:pPr>
                      <a:r>
                        <a:rPr lang="en-GB"/>
                        <a:t>4</a:t>
                      </a:r>
                      <a:endParaRPr/>
                    </a:p>
                  </a:txBody>
                  <a:tcPr marT="91425" marB="91425" marR="91425" marL="91425"/>
                </a:tc>
              </a:tr>
            </a:tbl>
          </a:graphicData>
        </a:graphic>
      </p:graphicFrame>
      <p:sp>
        <p:nvSpPr>
          <p:cNvPr id="319" name="Google Shape;319;p19"/>
          <p:cNvSpPr txBox="1"/>
          <p:nvPr>
            <p:ph idx="1" type="body"/>
          </p:nvPr>
        </p:nvSpPr>
        <p:spPr>
          <a:xfrm>
            <a:off x="1303800" y="1216025"/>
            <a:ext cx="7546200" cy="454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935"/>
              <a:buNone/>
            </a:pPr>
            <a:r>
              <a:rPr lang="en-GB" sz="1604"/>
              <a:t>The table below compares the </a:t>
            </a:r>
            <a:r>
              <a:rPr lang="en-GB" sz="1604"/>
              <a:t>effectiveness</a:t>
            </a:r>
            <a:r>
              <a:rPr lang="en-GB" sz="1604"/>
              <a:t> of features on competitor websites</a:t>
            </a:r>
            <a:endParaRPr sz="1604"/>
          </a:p>
        </p:txBody>
      </p:sp>
      <p:sp>
        <p:nvSpPr>
          <p:cNvPr id="320" name="Google Shape;320;p19"/>
          <p:cNvSpPr txBox="1"/>
          <p:nvPr/>
        </p:nvSpPr>
        <p:spPr>
          <a:xfrm>
            <a:off x="0" y="4758275"/>
            <a:ext cx="98574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50">
                <a:latin typeface="Nunito"/>
                <a:ea typeface="Nunito"/>
                <a:cs typeface="Nunito"/>
                <a:sym typeface="Nunito"/>
              </a:rPr>
              <a:t>Key: </a:t>
            </a:r>
            <a:r>
              <a:rPr lang="en-GB" sz="1350">
                <a:latin typeface="Nunito"/>
                <a:ea typeface="Nunito"/>
                <a:cs typeface="Nunito"/>
                <a:sym typeface="Nunito"/>
              </a:rPr>
              <a:t>1 = Not at all effective, 2 = Slightly effective, 3 = </a:t>
            </a:r>
            <a:r>
              <a:rPr lang="en-GB" sz="1350">
                <a:latin typeface="Nunito"/>
                <a:ea typeface="Nunito"/>
                <a:cs typeface="Nunito"/>
                <a:sym typeface="Nunito"/>
              </a:rPr>
              <a:t>Moderately effective, 4 = Very effective, 5 = Extremely effective </a:t>
            </a:r>
            <a:endParaRPr sz="1350">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2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lnSpc>
                <a:spcPct val="106000"/>
              </a:lnSpc>
              <a:spcBef>
                <a:spcPts val="0"/>
              </a:spcBef>
              <a:spcAft>
                <a:spcPts val="1200"/>
              </a:spcAft>
              <a:buNone/>
            </a:pPr>
            <a:r>
              <a:rPr lang="en-GB" sz="3000">
                <a:solidFill>
                  <a:schemeClr val="dk1"/>
                </a:solidFill>
                <a:latin typeface="Nunito"/>
                <a:ea typeface="Nunito"/>
                <a:cs typeface="Nunito"/>
                <a:sym typeface="Nunito"/>
              </a:rPr>
              <a:t>Comparable Systems - Kiosk</a:t>
            </a:r>
            <a:endParaRPr/>
          </a:p>
        </p:txBody>
      </p:sp>
      <p:graphicFrame>
        <p:nvGraphicFramePr>
          <p:cNvPr id="326" name="Google Shape;326;p20"/>
          <p:cNvGraphicFramePr/>
          <p:nvPr/>
        </p:nvGraphicFramePr>
        <p:xfrm>
          <a:off x="637613" y="1383000"/>
          <a:ext cx="3000000" cy="3000000"/>
        </p:xfrm>
        <a:graphic>
          <a:graphicData uri="http://schemas.openxmlformats.org/drawingml/2006/table">
            <a:tbl>
              <a:tblPr>
                <a:noFill/>
                <a:tableStyleId>{E22A4422-F6BB-49C7-B514-BED16CEC8AB8}</a:tableStyleId>
              </a:tblPr>
              <a:tblGrid>
                <a:gridCol w="1573750"/>
                <a:gridCol w="1573750"/>
                <a:gridCol w="1573750"/>
                <a:gridCol w="1573750"/>
                <a:gridCol w="1573750"/>
              </a:tblGrid>
              <a:tr h="278300">
                <a:tc>
                  <a:txBody>
                    <a:bodyPr/>
                    <a:lstStyle/>
                    <a:p>
                      <a:pPr indent="0" lvl="0" marL="0" rtl="0" algn="l">
                        <a:spcBef>
                          <a:spcPts val="0"/>
                        </a:spcBef>
                        <a:spcAft>
                          <a:spcPts val="0"/>
                        </a:spcAft>
                        <a:buNone/>
                      </a:pPr>
                      <a:r>
                        <a:t/>
                      </a:r>
                      <a:endParaRPr/>
                    </a:p>
                  </a:txBody>
                  <a:tcPr marT="91425" marB="91425" marR="91425" marL="91425">
                    <a:lnR cap="flat" cmpd="sng" w="6350">
                      <a:solidFill>
                        <a:srgbClr val="000000"/>
                      </a:solidFill>
                      <a:prstDash val="solid"/>
                      <a:round/>
                      <a:headEnd len="sm" w="sm" type="none"/>
                      <a:tailEnd len="sm" w="sm" type="none"/>
                    </a:lnR>
                  </a:tcPr>
                </a:tc>
                <a:tc>
                  <a:txBody>
                    <a:bodyPr/>
                    <a:lstStyle/>
                    <a:p>
                      <a:pPr indent="0" lvl="0" marL="0" rtl="0" algn="l">
                        <a:spcBef>
                          <a:spcPts val="0"/>
                        </a:spcBef>
                        <a:spcAft>
                          <a:spcPts val="0"/>
                        </a:spcAft>
                        <a:buNone/>
                      </a:pPr>
                      <a:r>
                        <a:rPr lang="en-GB" sz="1100">
                          <a:latin typeface="Calibri"/>
                          <a:ea typeface="Calibri"/>
                          <a:cs typeface="Calibri"/>
                          <a:sym typeface="Calibri"/>
                        </a:rPr>
                        <a:t>Bank Kiosk</a:t>
                      </a:r>
                      <a:endParaRPr sz="1100">
                        <a:latin typeface="Calibri"/>
                        <a:ea typeface="Calibri"/>
                        <a:cs typeface="Calibri"/>
                        <a:sym typeface="Calibri"/>
                      </a:endParaRPr>
                    </a:p>
                  </a:txBody>
                  <a:tcPr marT="0" marB="0" marR="68575" marL="6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sz="1100">
                          <a:latin typeface="Calibri"/>
                          <a:ea typeface="Calibri"/>
                          <a:cs typeface="Calibri"/>
                          <a:sym typeface="Calibri"/>
                        </a:rPr>
                        <a:t>Self Order Kiosk</a:t>
                      </a:r>
                      <a:endParaRPr sz="1100">
                        <a:latin typeface="Calibri"/>
                        <a:ea typeface="Calibri"/>
                        <a:cs typeface="Calibri"/>
                        <a:sym typeface="Calibri"/>
                      </a:endParaRPr>
                    </a:p>
                  </a:txBody>
                  <a:tcPr marT="0" marB="0" marR="68575" marL="6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sz="1100">
                          <a:latin typeface="Calibri"/>
                          <a:ea typeface="Calibri"/>
                          <a:cs typeface="Calibri"/>
                          <a:sym typeface="Calibri"/>
                        </a:rPr>
                        <a:t>Product Promotion Kiosk</a:t>
                      </a:r>
                      <a:endParaRPr sz="1100">
                        <a:latin typeface="Calibri"/>
                        <a:ea typeface="Calibri"/>
                        <a:cs typeface="Calibri"/>
                        <a:sym typeface="Calibri"/>
                      </a:endParaRPr>
                    </a:p>
                  </a:txBody>
                  <a:tcPr marT="0" marB="0" marR="68575" marL="6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sz="1100">
                          <a:latin typeface="Calibri"/>
                          <a:ea typeface="Calibri"/>
                          <a:cs typeface="Calibri"/>
                          <a:sym typeface="Calibri"/>
                        </a:rPr>
                        <a:t>Informative Kiosk</a:t>
                      </a:r>
                      <a:endParaRPr sz="1100">
                        <a:latin typeface="Calibri"/>
                        <a:ea typeface="Calibri"/>
                        <a:cs typeface="Calibri"/>
                        <a:sym typeface="Calibri"/>
                      </a:endParaRPr>
                    </a:p>
                  </a:txBody>
                  <a:tcPr marT="0" marB="0" marR="68575" marL="6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1160050">
                <a:tc>
                  <a:txBody>
                    <a:bodyPr/>
                    <a:lstStyle/>
                    <a:p>
                      <a:pPr indent="0" lvl="0" marL="0" rtl="0" algn="l">
                        <a:spcBef>
                          <a:spcPts val="0"/>
                        </a:spcBef>
                        <a:spcAft>
                          <a:spcPts val="0"/>
                        </a:spcAft>
                        <a:buNone/>
                      </a:pPr>
                      <a:r>
                        <a:rPr lang="en-GB"/>
                        <a:t>Design</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lnT cap="flat" cmpd="sng" w="635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635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635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6350">
                      <a:solidFill>
                        <a:srgbClr val="000000"/>
                      </a:solidFill>
                      <a:prstDash val="solid"/>
                      <a:round/>
                      <a:headEnd len="sm" w="sm" type="none"/>
                      <a:tailEnd len="sm" w="sm" type="none"/>
                    </a:lnT>
                  </a:tcPr>
                </a:tc>
              </a:tr>
              <a:tr h="1907075">
                <a:tc>
                  <a:txBody>
                    <a:bodyPr/>
                    <a:lstStyle/>
                    <a:p>
                      <a:pPr indent="0" lvl="0" marL="0" rtl="0" algn="l">
                        <a:spcBef>
                          <a:spcPts val="0"/>
                        </a:spcBef>
                        <a:spcAft>
                          <a:spcPts val="0"/>
                        </a:spcAft>
                        <a:buNone/>
                      </a:pPr>
                      <a:r>
                        <a:rPr lang="en-GB"/>
                        <a:t>Model Example</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327" name="Google Shape;327;p20"/>
          <p:cNvPicPr preferRelativeResize="0"/>
          <p:nvPr/>
        </p:nvPicPr>
        <p:blipFill>
          <a:blip r:embed="rId3">
            <a:alphaModFix/>
          </a:blip>
          <a:stretch>
            <a:fillRect/>
          </a:stretch>
        </p:blipFill>
        <p:spPr>
          <a:xfrm>
            <a:off x="2650250" y="1783100"/>
            <a:ext cx="739337" cy="1078200"/>
          </a:xfrm>
          <a:prstGeom prst="rect">
            <a:avLst/>
          </a:prstGeom>
          <a:noFill/>
          <a:ln>
            <a:noFill/>
          </a:ln>
        </p:spPr>
      </p:pic>
      <p:pic>
        <p:nvPicPr>
          <p:cNvPr id="328" name="Google Shape;328;p20"/>
          <p:cNvPicPr preferRelativeResize="0"/>
          <p:nvPr/>
        </p:nvPicPr>
        <p:blipFill>
          <a:blip r:embed="rId4">
            <a:alphaModFix/>
          </a:blip>
          <a:stretch>
            <a:fillRect/>
          </a:stretch>
        </p:blipFill>
        <p:spPr>
          <a:xfrm>
            <a:off x="4202350" y="1783100"/>
            <a:ext cx="739325" cy="1078200"/>
          </a:xfrm>
          <a:prstGeom prst="rect">
            <a:avLst/>
          </a:prstGeom>
          <a:noFill/>
          <a:ln>
            <a:noFill/>
          </a:ln>
        </p:spPr>
      </p:pic>
      <p:pic>
        <p:nvPicPr>
          <p:cNvPr id="329" name="Google Shape;329;p20"/>
          <p:cNvPicPr preferRelativeResize="0"/>
          <p:nvPr/>
        </p:nvPicPr>
        <p:blipFill>
          <a:blip r:embed="rId5">
            <a:alphaModFix/>
          </a:blip>
          <a:stretch>
            <a:fillRect/>
          </a:stretch>
        </p:blipFill>
        <p:spPr>
          <a:xfrm>
            <a:off x="5842457" y="1783099"/>
            <a:ext cx="651943" cy="1078200"/>
          </a:xfrm>
          <a:prstGeom prst="rect">
            <a:avLst/>
          </a:prstGeom>
          <a:noFill/>
          <a:ln>
            <a:noFill/>
          </a:ln>
        </p:spPr>
      </p:pic>
      <p:pic>
        <p:nvPicPr>
          <p:cNvPr id="330" name="Google Shape;330;p20"/>
          <p:cNvPicPr preferRelativeResize="0"/>
          <p:nvPr/>
        </p:nvPicPr>
        <p:blipFill rotWithShape="1">
          <a:blip r:embed="rId6">
            <a:alphaModFix/>
          </a:blip>
          <a:srcRect b="7711" l="0" r="0" t="9637"/>
          <a:stretch/>
        </p:blipFill>
        <p:spPr>
          <a:xfrm>
            <a:off x="7247017" y="1783100"/>
            <a:ext cx="963933" cy="1078200"/>
          </a:xfrm>
          <a:prstGeom prst="rect">
            <a:avLst/>
          </a:prstGeom>
          <a:noFill/>
          <a:ln>
            <a:noFill/>
          </a:ln>
        </p:spPr>
      </p:pic>
      <p:pic>
        <p:nvPicPr>
          <p:cNvPr descr="https://www.olea.com/wp-content/uploads/2016/10/Boston_Gallery_Geisinger_Green-white2.jpg" id="331" name="Google Shape;331;p20"/>
          <p:cNvPicPr preferRelativeResize="0"/>
          <p:nvPr/>
        </p:nvPicPr>
        <p:blipFill>
          <a:blip r:embed="rId7">
            <a:alphaModFix/>
          </a:blip>
          <a:stretch>
            <a:fillRect/>
          </a:stretch>
        </p:blipFill>
        <p:spPr>
          <a:xfrm>
            <a:off x="2730825" y="3046513"/>
            <a:ext cx="739325" cy="1588762"/>
          </a:xfrm>
          <a:prstGeom prst="rect">
            <a:avLst/>
          </a:prstGeom>
          <a:noFill/>
          <a:ln>
            <a:noFill/>
          </a:ln>
        </p:spPr>
      </p:pic>
      <p:pic>
        <p:nvPicPr>
          <p:cNvPr descr="https://www.w-co.co.uk/wp-content/uploads/2020/10/Digital-Self-Service-Kiosk.jpg" id="332" name="Google Shape;332;p20"/>
          <p:cNvPicPr preferRelativeResize="0"/>
          <p:nvPr/>
        </p:nvPicPr>
        <p:blipFill rotWithShape="1">
          <a:blip r:embed="rId8">
            <a:alphaModFix/>
          </a:blip>
          <a:srcRect b="9239" l="36472" r="31585" t="0"/>
          <a:stretch/>
        </p:blipFill>
        <p:spPr>
          <a:xfrm>
            <a:off x="4202350" y="2948774"/>
            <a:ext cx="739325" cy="1784250"/>
          </a:xfrm>
          <a:prstGeom prst="rect">
            <a:avLst/>
          </a:prstGeom>
          <a:noFill/>
          <a:ln>
            <a:noFill/>
          </a:ln>
        </p:spPr>
      </p:pic>
      <p:pic>
        <p:nvPicPr>
          <p:cNvPr descr="55 Inch Floor-standing Kiosk With Sensitive Touch Function Manufacturers,  Suppliers - Wholesale Service - HDFocus" id="333" name="Google Shape;333;p20"/>
          <p:cNvPicPr preferRelativeResize="0"/>
          <p:nvPr/>
        </p:nvPicPr>
        <p:blipFill rotWithShape="1">
          <a:blip r:embed="rId9">
            <a:alphaModFix/>
          </a:blip>
          <a:srcRect b="18960" l="38311" r="37398" t="19877"/>
          <a:stretch/>
        </p:blipFill>
        <p:spPr>
          <a:xfrm>
            <a:off x="5890800" y="3046525"/>
            <a:ext cx="555250" cy="1613725"/>
          </a:xfrm>
          <a:prstGeom prst="rect">
            <a:avLst/>
          </a:prstGeom>
          <a:noFill/>
          <a:ln>
            <a:noFill/>
          </a:ln>
        </p:spPr>
      </p:pic>
      <p:pic>
        <p:nvPicPr>
          <p:cNvPr descr="The information kiosk II. METHODOLOGY | Download Scientific Diagram" id="334" name="Google Shape;334;p20"/>
          <p:cNvPicPr preferRelativeResize="0"/>
          <p:nvPr/>
        </p:nvPicPr>
        <p:blipFill rotWithShape="1">
          <a:blip r:embed="rId10">
            <a:alphaModFix/>
          </a:blip>
          <a:srcRect b="0" l="19679" r="21025" t="0"/>
          <a:stretch/>
        </p:blipFill>
        <p:spPr>
          <a:xfrm>
            <a:off x="7124663" y="3236063"/>
            <a:ext cx="1208650" cy="1209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2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lnSpc>
                <a:spcPct val="106000"/>
              </a:lnSpc>
              <a:spcBef>
                <a:spcPts val="0"/>
              </a:spcBef>
              <a:spcAft>
                <a:spcPts val="0"/>
              </a:spcAft>
              <a:buNone/>
            </a:pPr>
            <a:r>
              <a:rPr lang="en-GB" sz="3000">
                <a:solidFill>
                  <a:schemeClr val="dk1"/>
                </a:solidFill>
                <a:latin typeface="Nunito"/>
                <a:ea typeface="Nunito"/>
                <a:cs typeface="Nunito"/>
                <a:sym typeface="Nunito"/>
              </a:rPr>
              <a:t>Proposed Solution (1 slide)</a:t>
            </a:r>
            <a:endParaRPr sz="3000">
              <a:solidFill>
                <a:schemeClr val="dk1"/>
              </a:solidFill>
              <a:latin typeface="Nunito"/>
              <a:ea typeface="Nunito"/>
              <a:cs typeface="Nunito"/>
              <a:sym typeface="Nunito"/>
            </a:endParaRPr>
          </a:p>
          <a:p>
            <a:pPr indent="0" lvl="0" marL="0" rtl="0" algn="l">
              <a:spcBef>
                <a:spcPts val="1200"/>
              </a:spcBef>
              <a:spcAft>
                <a:spcPts val="0"/>
              </a:spcAft>
              <a:buNone/>
            </a:pPr>
            <a:r>
              <a:t/>
            </a:r>
            <a:endParaRPr/>
          </a:p>
        </p:txBody>
      </p:sp>
      <p:sp>
        <p:nvSpPr>
          <p:cNvPr id="340" name="Google Shape;340;p21"/>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GB" sz="4983"/>
              <a:t>RMS</a:t>
            </a:r>
            <a:endParaRPr sz="4983"/>
          </a:p>
          <a:p>
            <a:pPr indent="0" lvl="0" marL="0" rtl="0" algn="l">
              <a:spcBef>
                <a:spcPts val="1200"/>
              </a:spcBef>
              <a:spcAft>
                <a:spcPts val="0"/>
              </a:spcAft>
              <a:buNone/>
            </a:pPr>
            <a:r>
              <a:rPr lang="en-GB" sz="4983"/>
              <a:t>We have come up with a solution to resolve</a:t>
            </a:r>
            <a:r>
              <a:rPr lang="en-GB" sz="4983"/>
              <a:t> the current paper based system. We believe our solution is :</a:t>
            </a:r>
            <a:endParaRPr sz="4983"/>
          </a:p>
          <a:p>
            <a:pPr indent="-307714" lvl="0" marL="457200" rtl="0" algn="l">
              <a:spcBef>
                <a:spcPts val="1200"/>
              </a:spcBef>
              <a:spcAft>
                <a:spcPts val="0"/>
              </a:spcAft>
              <a:buSzPct val="100000"/>
              <a:buChar char="●"/>
            </a:pPr>
            <a:r>
              <a:rPr lang="en-GB" sz="4983"/>
              <a:t>Easy to use</a:t>
            </a:r>
            <a:endParaRPr sz="4983"/>
          </a:p>
          <a:p>
            <a:pPr indent="-307714" lvl="0" marL="457200" rtl="0" algn="l">
              <a:spcBef>
                <a:spcPts val="0"/>
              </a:spcBef>
              <a:spcAft>
                <a:spcPts val="0"/>
              </a:spcAft>
              <a:buSzPct val="100000"/>
              <a:buChar char="●"/>
            </a:pPr>
            <a:r>
              <a:rPr lang="en-GB" sz="4983"/>
              <a:t>Easy to access</a:t>
            </a:r>
            <a:endParaRPr sz="4983"/>
          </a:p>
          <a:p>
            <a:pPr indent="-307714" lvl="0" marL="457200" rtl="0" algn="l">
              <a:spcBef>
                <a:spcPts val="0"/>
              </a:spcBef>
              <a:spcAft>
                <a:spcPts val="0"/>
              </a:spcAft>
              <a:buSzPct val="100000"/>
              <a:buChar char="●"/>
            </a:pPr>
            <a:r>
              <a:rPr lang="en-GB" sz="4983"/>
              <a:t>Efficient </a:t>
            </a:r>
            <a:endParaRPr sz="4983"/>
          </a:p>
          <a:p>
            <a:pPr indent="-307714" lvl="0" marL="457200" rtl="0" algn="l">
              <a:spcBef>
                <a:spcPts val="0"/>
              </a:spcBef>
              <a:spcAft>
                <a:spcPts val="0"/>
              </a:spcAft>
              <a:buSzPct val="100000"/>
              <a:buChar char="●"/>
            </a:pPr>
            <a:r>
              <a:rPr lang="en-GB" sz="4983"/>
              <a:t>Reliable </a:t>
            </a:r>
            <a:endParaRPr sz="4983"/>
          </a:p>
          <a:p>
            <a:pPr indent="-307714" lvl="0" marL="457200" rtl="0" algn="l">
              <a:spcBef>
                <a:spcPts val="0"/>
              </a:spcBef>
              <a:spcAft>
                <a:spcPts val="0"/>
              </a:spcAft>
              <a:buSzPct val="100000"/>
              <a:buChar char="●"/>
            </a:pPr>
            <a:r>
              <a:rPr lang="en-GB" sz="4983"/>
              <a:t>Spacious</a:t>
            </a:r>
            <a:endParaRPr sz="4983"/>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